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77" r:id="rId2"/>
    <p:sldId id="367" r:id="rId3"/>
    <p:sldId id="366" r:id="rId4"/>
    <p:sldId id="343" r:id="rId5"/>
    <p:sldId id="368" r:id="rId6"/>
    <p:sldId id="369" r:id="rId7"/>
    <p:sldId id="370" r:id="rId8"/>
    <p:sldId id="371" r:id="rId9"/>
    <p:sldId id="373" r:id="rId10"/>
    <p:sldId id="372" r:id="rId11"/>
    <p:sldId id="374" r:id="rId12"/>
    <p:sldId id="375" r:id="rId13"/>
    <p:sldId id="376" r:id="rId14"/>
    <p:sldId id="362" r:id="rId15"/>
  </p:sldIdLst>
  <p:sldSz cx="9906000" cy="6858000" type="A4"/>
  <p:notesSz cx="9906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5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878D6-29E8-4352-8A35-0A200DD5B4F7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18BD1-A022-453E-8D26-6BB5E3C9A2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4038" y="514350"/>
            <a:ext cx="3717925" cy="257333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ru-RU" smtClean="0"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D68AEA-05F7-42F3-8D24-C9FB621966BB}" type="slidenum">
              <a:rPr lang="ru-RU" altLang="ru-RU" smtClean="0">
                <a:solidFill>
                  <a:srgbClr val="000000"/>
                </a:solidFill>
                <a:latin typeface="Arial" pitchFamily="34" charset="0"/>
              </a:rPr>
              <a:pPr/>
              <a:t>1</a:t>
            </a:fld>
            <a:endParaRPr lang="ru-RU" alt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8BD1-A022-453E-8D26-6BB5E3C9A23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10130" y="168402"/>
            <a:ext cx="628573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30097" y="2106295"/>
            <a:ext cx="3301365" cy="399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61001" y="1954784"/>
            <a:ext cx="4300855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564243" y="6603286"/>
            <a:ext cx="316229" cy="24622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43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624826"/>
            <a:ext cx="9906000" cy="2331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906000" cy="9083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0865" y="168402"/>
            <a:ext cx="468426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5465" y="2686050"/>
            <a:ext cx="9344660" cy="3331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64243" y="6603286"/>
            <a:ext cx="316229" cy="278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077"/>
          <p:cNvSpPr txBox="1">
            <a:spLocks noChangeArrowheads="1"/>
          </p:cNvSpPr>
          <p:nvPr/>
        </p:nvSpPr>
        <p:spPr bwMode="auto">
          <a:xfrm>
            <a:off x="6438900" y="6021388"/>
            <a:ext cx="3219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20000"/>
              </a:spcBef>
            </a:pPr>
            <a:endParaRPr lang="ru-RU" altLang="ru-RU" sz="2000">
              <a:solidFill>
                <a:srgbClr val="006666"/>
              </a:solidFill>
            </a:endParaRPr>
          </a:p>
        </p:txBody>
      </p:sp>
      <p:sp>
        <p:nvSpPr>
          <p:cNvPr id="3075" name="Rectangle 3079"/>
          <p:cNvSpPr>
            <a:spLocks noChangeArrowheads="1"/>
          </p:cNvSpPr>
          <p:nvPr/>
        </p:nvSpPr>
        <p:spPr bwMode="auto">
          <a:xfrm>
            <a:off x="128588" y="2997200"/>
            <a:ext cx="977741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endParaRPr lang="ru-RU" alt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РЕКЛАМНАЯ ГРАМОТНОСТЬ</a:t>
            </a:r>
            <a:endParaRPr lang="ru-RU" altLang="ru-RU" b="1" dirty="0" smtClean="0">
              <a:solidFill>
                <a:srgbClr val="008080"/>
              </a:solidFill>
            </a:endParaRPr>
          </a:p>
          <a:p>
            <a:pPr algn="r" eaLnBrk="1" hangingPunct="1"/>
            <a:endParaRPr lang="ru-RU" altLang="ru-RU" b="1" dirty="0" smtClean="0">
              <a:solidFill>
                <a:srgbClr val="008080"/>
              </a:solidFill>
            </a:endParaRPr>
          </a:p>
          <a:p>
            <a:pPr algn="r" eaLnBrk="1" hangingPunct="1"/>
            <a:endParaRPr lang="ru-RU" altLang="ru-RU" b="1" dirty="0" smtClean="0">
              <a:solidFill>
                <a:srgbClr val="008080"/>
              </a:solidFill>
            </a:endParaRPr>
          </a:p>
          <a:p>
            <a:pPr algn="r" eaLnBrk="1" hangingPunct="1"/>
            <a:endParaRPr lang="ru-RU" altLang="ru-RU" b="1" dirty="0" smtClean="0">
              <a:solidFill>
                <a:srgbClr val="008080"/>
              </a:solidFill>
            </a:endParaRPr>
          </a:p>
          <a:p>
            <a:pPr algn="r" eaLnBrk="1" hangingPunct="1"/>
            <a:endParaRPr lang="ru-RU" altLang="ru-RU" b="1" dirty="0" smtClean="0">
              <a:solidFill>
                <a:srgbClr val="008080"/>
              </a:solidFill>
            </a:endParaRPr>
          </a:p>
          <a:p>
            <a:pPr algn="r" eaLnBrk="1" hangingPunct="1"/>
            <a:endParaRPr lang="ru-RU" altLang="ru-RU" b="1" dirty="0" smtClean="0">
              <a:solidFill>
                <a:srgbClr val="008080"/>
              </a:solidFill>
            </a:endParaRPr>
          </a:p>
          <a:p>
            <a:pPr algn="r" eaLnBrk="1" hangingPunct="1"/>
            <a:r>
              <a:rPr lang="ru-RU" altLang="ru-RU" b="1" dirty="0" smtClean="0">
                <a:solidFill>
                  <a:srgbClr val="008080"/>
                </a:solidFill>
              </a:rPr>
              <a:t>11</a:t>
            </a:r>
            <a:r>
              <a:rPr lang="ru-RU" altLang="ru-RU" b="1" dirty="0" smtClean="0">
                <a:solidFill>
                  <a:srgbClr val="008080"/>
                </a:solidFill>
              </a:rPr>
              <a:t> </a:t>
            </a:r>
            <a:r>
              <a:rPr lang="ru-RU" altLang="ru-RU" b="1" dirty="0">
                <a:solidFill>
                  <a:srgbClr val="008080"/>
                </a:solidFill>
              </a:rPr>
              <a:t>сентября 2020 г. </a:t>
            </a:r>
            <a:endParaRPr lang="ru-RU" altLang="ru-RU" dirty="0">
              <a:solidFill>
                <a:srgbClr val="008080"/>
              </a:solidFill>
            </a:endParaRPr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1365250" y="2357438"/>
            <a:ext cx="85407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200" b="1" dirty="0">
                <a:solidFill>
                  <a:srgbClr val="008080"/>
                </a:solidFill>
              </a:rPr>
              <a:t>Управление Федеральной антимонопольной службы</a:t>
            </a:r>
            <a:br>
              <a:rPr lang="ru-RU" altLang="ru-RU" sz="2200" b="1" dirty="0">
                <a:solidFill>
                  <a:srgbClr val="008080"/>
                </a:solidFill>
              </a:rPr>
            </a:br>
            <a:r>
              <a:rPr lang="ru-RU" altLang="ru-RU" sz="2200" b="1" dirty="0">
                <a:solidFill>
                  <a:srgbClr val="008080"/>
                </a:solidFill>
              </a:rPr>
              <a:t>по Омской области</a:t>
            </a:r>
          </a:p>
          <a:p>
            <a:pPr algn="ctr" eaLnBrk="1" hangingPunct="1"/>
            <a:endParaRPr lang="en-US" alt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228600"/>
            <a:ext cx="4724399" cy="30913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65" y="1219200"/>
            <a:ext cx="9344660" cy="4924425"/>
          </a:xfrm>
        </p:spPr>
        <p:txBody>
          <a:bodyPr/>
          <a:lstStyle/>
          <a:p>
            <a:pPr algn="ctr"/>
            <a:r>
              <a:rPr lang="ru-RU" sz="1600" b="1" i="1" dirty="0" smtClean="0">
                <a:solidFill>
                  <a:srgbClr val="008080"/>
                </a:solidFill>
              </a:rPr>
              <a:t>Иногда в рекламе по радио можно услышать что-то неразборчиво и быстро</a:t>
            </a:r>
          </a:p>
          <a:p>
            <a:pPr algn="ctr"/>
            <a:endParaRPr lang="ru-RU" sz="1600" b="1" i="1" dirty="0" smtClean="0">
              <a:solidFill>
                <a:srgbClr val="008080"/>
              </a:solidFill>
            </a:endParaRPr>
          </a:p>
          <a:p>
            <a:r>
              <a:rPr lang="ru-RU" sz="1600" dirty="0" smtClean="0"/>
              <a:t>По сути, это аналог мелкого текста и «звёздочек» в рекламе, размещаемой другими способами.</a:t>
            </a:r>
          </a:p>
          <a:p>
            <a:endParaRPr lang="ru-RU" sz="1600" dirty="0" smtClean="0"/>
          </a:p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В информации, которую быстро проговаривают в рекламе, рекламодатель нередко «прячет» или сведения, которые он обязан разместить в силу Закона о рекламе, или пояснения к тем условиям, которые наиболее чётко изложены в рекламе.</a:t>
            </a: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smtClean="0"/>
              <a:t>Если какую-то информацию в рекламе сложно воспринять, например, если такая информация выполнена мелким шрифтом, изображение с текстом появилось на слишком короткое время или информация продиктована слишком быстро, то вполне вероятно, что рекламодатель специально таким образом размещает сведения о товаре.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На такую информацию стоит целенаправленно обращать внимание, чтобы избежать введения в заблуждение такой рекламой.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ПРЕКРАЩЕНИЕ РЕКЛАМЫ!</a:t>
            </a:r>
          </a:p>
          <a:p>
            <a:r>
              <a:rPr lang="ru-RU" sz="1600" dirty="0" smtClean="0"/>
              <a:t>При этом, если это действительно существенная информация, или обязательная к размещению в силу Закона, такая реклама нарушает Закон, и антимонопольный орган, при выявлении такой рекламы, требует её прекращения.</a:t>
            </a:r>
          </a:p>
          <a:p>
            <a:pPr algn="ctr"/>
            <a:endParaRPr lang="ru-RU" sz="16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152400"/>
            <a:ext cx="4571999" cy="38533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9344660" cy="4431983"/>
          </a:xfrm>
        </p:spPr>
        <p:txBody>
          <a:bodyPr/>
          <a:lstStyle/>
          <a:p>
            <a:pPr algn="ctr"/>
            <a:r>
              <a:rPr lang="ru-RU" sz="1600" b="1" i="1" dirty="0" smtClean="0">
                <a:solidFill>
                  <a:srgbClr val="008080"/>
                </a:solidFill>
              </a:rPr>
              <a:t>В рекламе говорят, что что-то «бесплатно», «0%»</a:t>
            </a:r>
          </a:p>
          <a:p>
            <a:pPr algn="ctr"/>
            <a:endParaRPr lang="ru-RU" sz="1600" b="1" i="1" dirty="0" smtClean="0">
              <a:solidFill>
                <a:srgbClr val="008080"/>
              </a:solidFill>
            </a:endParaRPr>
          </a:p>
          <a:p>
            <a:pPr algn="just"/>
            <a:r>
              <a:rPr lang="ru-RU" sz="1600" dirty="0" smtClean="0"/>
              <a:t>  Не стоит забывать, что главной целью распространения рекламы является продажа рекламируемых товаров, услуг</a:t>
            </a:r>
          </a:p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FF0000"/>
                </a:solidFill>
              </a:rPr>
              <a:t>Соответственно, если в рекламе содержится обещание бесплатного получения товара или оказания услуги, к такой рекламе следует проявить дополнительные внимание и осторожность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 smtClean="0"/>
              <a:t>- Так, несмотря на обещанную в рекламе «бесплатность» при получении товара возможны дополнительные затраты, например, могут взиматься комиссии, или может возникнуть обязанность приобретения другого товара.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Часто сведения об этом содержатся в рекламе мелким текстом, однако их не всегда возможно прочитать.</a:t>
            </a:r>
          </a:p>
          <a:p>
            <a:pPr algn="just">
              <a:buFontTx/>
              <a:buChar char="-"/>
            </a:pPr>
            <a:endParaRPr lang="ru-RU" sz="1600" dirty="0" smtClean="0"/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Если в рекламе содержится не соответствующая действительности информация, то антимонопольный орган признает такую рекламу нарушающей Закон о рекламе и запретит её распространение.</a:t>
            </a:r>
          </a:p>
          <a:p>
            <a:pPr algn="just"/>
            <a:endParaRPr lang="ru-RU" sz="16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400" y="152400"/>
            <a:ext cx="4952999" cy="38533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9344660" cy="4524315"/>
          </a:xfrm>
        </p:spPr>
        <p:txBody>
          <a:bodyPr/>
          <a:lstStyle/>
          <a:p>
            <a:r>
              <a:rPr lang="ru-RU" b="1" dirty="0" smtClean="0">
                <a:solidFill>
                  <a:srgbClr val="008080"/>
                </a:solidFill>
              </a:rPr>
              <a:t>Можно ли верить, если в рекламе утверждают, что товар «лучший», «самый», «номер 1»?</a:t>
            </a:r>
          </a:p>
          <a:p>
            <a:pPr algn="just"/>
            <a:r>
              <a:rPr lang="ru-RU" sz="1600" dirty="0" smtClean="0"/>
              <a:t>Закон о рекламе не запрещает называть тот или иной товар лучшим по отношению к иным подобным товарам.</a:t>
            </a:r>
          </a:p>
          <a:p>
            <a:pPr algn="just"/>
            <a:r>
              <a:rPr lang="ru-RU" sz="1600" b="1" dirty="0" smtClean="0"/>
              <a:t>Однако информация в рекламе должна быть достоверной и формировать у потребителей верное, истинное представление о товаре (услуге), его качестве и потребительских свойствах.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ВАЖНО!</a:t>
            </a:r>
          </a:p>
          <a:p>
            <a:pPr algn="just"/>
            <a:r>
              <a:rPr lang="ru-RU" sz="1600" dirty="0" smtClean="0"/>
              <a:t>Поэтому при использовании в рекламе сравнения, в том числе путём употребления слов «лучший», «первый», «номер один», «№1», </a:t>
            </a:r>
            <a:r>
              <a:rPr lang="ru-RU" sz="1600" b="1" dirty="0" smtClean="0">
                <a:solidFill>
                  <a:srgbClr val="FF0000"/>
                </a:solidFill>
              </a:rPr>
              <a:t>должен быть указан конкретный критерий</a:t>
            </a:r>
            <a:r>
              <a:rPr lang="ru-RU" sz="1600" dirty="0" smtClean="0"/>
              <a:t>, по которому проводится такое сравнение, то есть должно быть указано, по какому качеству товар или услуга считается лучшим или номер один.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  - Нередко такая расшифровка терминов «лучший», «№1» указываются под «звёздочкой» и мелким текстом, и их не всегда возможно прочитать.</a:t>
            </a:r>
          </a:p>
          <a:p>
            <a:pPr algn="just"/>
            <a:r>
              <a:rPr lang="ru-RU" sz="1600" dirty="0" smtClean="0"/>
              <a:t>  - Обращение внимания на мелкий шрифт в рекламе поможет избежать введения в заблуждение и получить необходимые сведения.</a:t>
            </a:r>
          </a:p>
          <a:p>
            <a:endParaRPr lang="ru-RU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152400"/>
            <a:ext cx="4571999" cy="38533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9344660" cy="387798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8080"/>
                </a:solidFill>
              </a:rPr>
              <a:t>ОСОБОЕ ВНИМАНИЕ В РЕКЛАМЕ НА:</a:t>
            </a: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057400"/>
            <a:ext cx="2286000" cy="3276600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Информацию, указанную мелким шрифтом, помеченную «звездочкой»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3800" y="2057400"/>
            <a:ext cx="2209800" cy="3352800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Информацию о низкой цене  на товар, о предоставлении большой скидки или предложение получать товар бесплатно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77000" y="2057400"/>
            <a:ext cx="2133600" cy="3352800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Информацию о том, что рекламируемый товар является лучшим, номер один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24542" y="2852936"/>
            <a:ext cx="8544949" cy="405972"/>
          </a:xfrm>
          <a:prstGeom prst="rect">
            <a:avLst/>
          </a:prstGeom>
        </p:spPr>
        <p:txBody>
          <a:bodyPr wrap="square" lIns="127723" tIns="63863" rIns="127723" bIns="63863"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ru-RU" sz="4500" b="1" dirty="0">
                <a:solidFill>
                  <a:srgbClr val="006876"/>
                </a:solidFill>
                <a:latin typeface="+mj-lt"/>
              </a:rPr>
              <a:t>C</a:t>
            </a:r>
            <a:r>
              <a:rPr lang="ru-RU" altLang="ru-RU" sz="4100" b="1" dirty="0">
                <a:solidFill>
                  <a:srgbClr val="006876"/>
                </a:solidFill>
                <a:latin typeface="+mj-lt"/>
              </a:rPr>
              <a:t>пасибо</a:t>
            </a:r>
            <a:r>
              <a:rPr lang="ru-RU" altLang="ru-RU" sz="4500" b="1" dirty="0">
                <a:solidFill>
                  <a:srgbClr val="006876"/>
                </a:solidFill>
                <a:latin typeface="+mj-lt"/>
              </a:rPr>
              <a:t> за </a:t>
            </a:r>
            <a:r>
              <a:rPr lang="ru-RU" altLang="ru-RU" sz="4500" b="1" dirty="0" smtClean="0">
                <a:solidFill>
                  <a:srgbClr val="006876"/>
                </a:solidFill>
                <a:latin typeface="+mj-lt"/>
              </a:rPr>
              <a:t>внимание!</a:t>
            </a:r>
            <a:endParaRPr lang="ru-RU" altLang="ru-RU" sz="4500" b="1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798021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1200" y="152400"/>
            <a:ext cx="3962399" cy="36933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9361525" cy="5232202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8080"/>
                </a:solidFill>
              </a:rPr>
              <a:t>Рекламная грамотность</a:t>
            </a:r>
            <a:r>
              <a:rPr lang="ru-RU" dirty="0" smtClean="0"/>
              <a:t> </a:t>
            </a:r>
          </a:p>
          <a:p>
            <a:pPr algn="r"/>
            <a:r>
              <a:rPr lang="ru-RU" sz="1400" dirty="0" smtClean="0"/>
              <a:t>Памятка потребителю рекламы</a:t>
            </a:r>
          </a:p>
          <a:p>
            <a:pPr algn="r"/>
            <a:endParaRPr lang="ru-RU" sz="1400" dirty="0" smtClean="0"/>
          </a:p>
          <a:p>
            <a:pPr algn="ctr"/>
            <a:r>
              <a:rPr lang="ru-RU" sz="1600" b="1" dirty="0" smtClean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КТО РАЗРЕШАЕТ РАЗМЕЩАТЬ РЕКЛАМУ?</a:t>
            </a:r>
          </a:p>
          <a:p>
            <a:pPr algn="ctr"/>
            <a:endParaRPr lang="ru-RU" sz="1400" b="1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В РФ реклама не проверяется никаким государственным органом до её распространения, и никакой государственный орган не даёт разрешение на распространение рекламы.</a:t>
            </a:r>
          </a:p>
          <a:p>
            <a:pPr algn="just"/>
            <a:endParaRPr lang="ru-RU" sz="1400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</p:txBody>
      </p:sp>
      <p:sp>
        <p:nvSpPr>
          <p:cNvPr id="8" name="Стрелка вправо 7"/>
          <p:cNvSpPr/>
          <p:nvPr/>
        </p:nvSpPr>
        <p:spPr>
          <a:xfrm>
            <a:off x="1066800" y="2971800"/>
            <a:ext cx="3200400" cy="1322832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Решение принимает о распространении рекламы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495800" y="2971800"/>
            <a:ext cx="4038600" cy="1371600"/>
          </a:xfrm>
          <a:prstGeom prst="rightArrow">
            <a:avLst>
              <a:gd name="adj1" fmla="val 62582"/>
              <a:gd name="adj2" fmla="val 52359"/>
            </a:avLst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</a:t>
            </a:r>
            <a:r>
              <a:rPr lang="ru-RU" sz="1400" dirty="0" smtClean="0"/>
              <a:t> </a:t>
            </a:r>
            <a:r>
              <a:rPr lang="ru-RU" dirty="0" smtClean="0"/>
              <a:t>РЕКЛАМОДАТЕЛЬ </a:t>
            </a:r>
            <a:r>
              <a:rPr lang="ru-RU" sz="1400" dirty="0" smtClean="0"/>
              <a:t>(</a:t>
            </a:r>
            <a:r>
              <a:rPr lang="ru-RU" sz="1600" dirty="0" smtClean="0"/>
              <a:t>заказчик рекламы) чаще всего  это производитель или продавец товара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05000" y="4343400"/>
            <a:ext cx="6324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Именно эти лица заинтересованы в том, чтобы их товары покупали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3600" y="228600"/>
            <a:ext cx="3657599" cy="30913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9437725" cy="41549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8080"/>
                </a:solidFill>
              </a:rPr>
              <a:t>Заказчик рекламы </a:t>
            </a:r>
            <a:r>
              <a:rPr lang="ru-RU" dirty="0" smtClean="0">
                <a:solidFill>
                  <a:srgbClr val="008080"/>
                </a:solidFill>
              </a:rPr>
              <a:t>(рекламодатель</a:t>
            </a:r>
            <a:r>
              <a:rPr lang="ru-RU" dirty="0" smtClean="0">
                <a:solidFill>
                  <a:srgbClr val="008080"/>
                </a:solidFill>
              </a:rPr>
              <a:t>) также самостоятельно определяет содержание рекламы:</a:t>
            </a:r>
          </a:p>
          <a:p>
            <a:r>
              <a:rPr lang="ru-RU" dirty="0" smtClean="0"/>
              <a:t>  - что рекламировать,</a:t>
            </a:r>
          </a:p>
          <a:p>
            <a:r>
              <a:rPr lang="ru-RU" dirty="0" smtClean="0"/>
              <a:t>  - какие слова и изображения использовать в рекламе,</a:t>
            </a:r>
          </a:p>
          <a:p>
            <a:r>
              <a:rPr lang="ru-RU" dirty="0" smtClean="0"/>
              <a:t>  - что писать крупным шрифтом, а что мелким.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rgbClr val="008080"/>
                </a:solidFill>
              </a:rPr>
              <a:t>ТАКОЙ КОНТРОЛЬ ОСУЩЕСТВЯЕТ АНТИМОНОПОЛЬНЫЙ ОРГАН</a:t>
            </a:r>
          </a:p>
          <a:p>
            <a:pPr algn="ctr"/>
            <a:r>
              <a:rPr lang="ru-RU" dirty="0" smtClean="0">
                <a:solidFill>
                  <a:srgbClr val="008080"/>
                </a:solidFill>
              </a:rPr>
              <a:t>Федеральная антимонопольная служба (ФАС России) и её территориальные органы </a:t>
            </a:r>
            <a:r>
              <a:rPr lang="ru-RU" dirty="0" smtClean="0">
                <a:solidFill>
                  <a:srgbClr val="008080"/>
                </a:solidFill>
              </a:rPr>
              <a:t/>
            </a:r>
            <a:br>
              <a:rPr lang="ru-RU" dirty="0" smtClean="0">
                <a:solidFill>
                  <a:srgbClr val="008080"/>
                </a:solidFill>
              </a:rPr>
            </a:br>
            <a:r>
              <a:rPr lang="ru-RU" dirty="0" smtClean="0">
                <a:solidFill>
                  <a:srgbClr val="008080"/>
                </a:solidFill>
              </a:rPr>
              <a:t>в </a:t>
            </a:r>
            <a:r>
              <a:rPr lang="ru-RU" dirty="0" smtClean="0">
                <a:solidFill>
                  <a:srgbClr val="008080"/>
                </a:solidFill>
              </a:rPr>
              <a:t>каждом субъекте Российской Федерации</a:t>
            </a:r>
          </a:p>
          <a:p>
            <a:endParaRPr lang="ru-RU" dirty="0" smtClean="0">
              <a:solidFill>
                <a:srgbClr val="008080"/>
              </a:solidFill>
            </a:endParaRPr>
          </a:p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8080"/>
                </a:solidFill>
              </a:rPr>
              <a:t>На территории города Омска и Омской области такой контроль осуществляет Управление Федеральной антимонопольной службы по Омской области   </a:t>
            </a:r>
            <a:endParaRPr lang="ru-RU" b="1" dirty="0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2743200"/>
            <a:ext cx="7010400" cy="762000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8080"/>
                </a:solidFill>
              </a:rPr>
              <a:t>К</a:t>
            </a:r>
            <a:r>
              <a:rPr lang="ru-RU" dirty="0" err="1" smtClean="0">
                <a:solidFill>
                  <a:schemeClr val="bg1"/>
                </a:solidFill>
              </a:rPr>
              <a:t>Контроль</a:t>
            </a:r>
            <a:r>
              <a:rPr lang="ru-RU" dirty="0" smtClean="0">
                <a:solidFill>
                  <a:schemeClr val="bg1"/>
                </a:solidFill>
              </a:rPr>
              <a:t> со стороны государственных органов проводится только после того, как реклама уже распространена</a:t>
            </a:r>
            <a:endParaRPr lang="ru-RU" dirty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0" y="152400"/>
            <a:ext cx="4419600" cy="443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spc="-15" dirty="0" smtClean="0">
                <a:solidFill>
                  <a:srgbClr val="0070C0"/>
                </a:solidFill>
              </a:rPr>
              <a:t>Рекламная грамотность 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51467" y="6603286"/>
            <a:ext cx="429259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64"/>
              </a:lnSpc>
            </a:pPr>
            <a:fld id="{81D60167-4931-47E6-BA6A-407CBD079E47}" type="slidenum"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64"/>
                </a:lnSpc>
              </a:pPr>
              <a:t>4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1295400"/>
            <a:ext cx="83058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Что проверяет в рекламе антимонопольный орган?</a:t>
            </a:r>
          </a:p>
          <a:p>
            <a:endParaRPr lang="ru-RU" sz="1600" b="1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600" b="1" dirty="0" smtClean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В Законе о рекламе есть общие требования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которые предъявляются к рекламе любых товаров (например, требования достоверности рекламы, запрет бранных слов или оскорбительных образов в рекламе).</a:t>
            </a:r>
          </a:p>
          <a:p>
            <a:r>
              <a:rPr lang="ru-RU" sz="1600" b="1" dirty="0" smtClean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В Законе о рекламе есть специальные требования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рекламе отдельных видов товаров (например, к рекламе алкогольной продукции, лекарственных средств, финансовых услуг), в первую очередь, к местам размещения такой рекламы.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Если ФАС России находит нарушения Закона о рекламе, то выдает предписание о запрете распространения такой рекламы или о её изменении.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Если антимонопольный орган находит нарушение Закона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рекламе, то выдает предписание о запрете распространения такой рекламы или о ее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изменении!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6400" y="1752600"/>
            <a:ext cx="67056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Антимонопольный орган проверяет рекламу на предмет её соответствия Федеральному закону «О рекламе». Этому Закону должна соответствовать любая реклама, размещаемая на территории Российской Федерации.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600" y="152400"/>
            <a:ext cx="4190999" cy="38533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64" y="1143000"/>
            <a:ext cx="9584335" cy="4678204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1600" b="1" dirty="0" smtClean="0">
                <a:solidFill>
                  <a:srgbClr val="008080"/>
                </a:solidFill>
              </a:rPr>
              <a:t>Если антимонопольный орган проверяет рекламу на достоверность, то всё, что показано в рекламе, это правда?</a:t>
            </a:r>
          </a:p>
          <a:p>
            <a:pPr algn="ctr"/>
            <a:endParaRPr lang="ru-RU" sz="1600" b="1" dirty="0" smtClean="0">
              <a:solidFill>
                <a:srgbClr val="008080"/>
              </a:solidFill>
            </a:endParaRPr>
          </a:p>
          <a:p>
            <a:pPr algn="l"/>
            <a:r>
              <a:rPr lang="ru-RU" sz="1600" dirty="0" smtClean="0"/>
              <a:t>И да, и нет.</a:t>
            </a:r>
          </a:p>
          <a:p>
            <a:pPr algn="l"/>
            <a:endParaRPr lang="ru-RU" sz="1600" dirty="0" smtClean="0"/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ВО-ПЕРВЫХ</a:t>
            </a:r>
          </a:p>
          <a:p>
            <a:pPr algn="just"/>
            <a:r>
              <a:rPr lang="ru-RU" sz="1400" dirty="0" smtClean="0"/>
              <a:t>не стоит  забывать , что реклама может вообще не попасть в поле внимания антимонопольного органа, или пока еще не попасть в его поле внимания, соответственно, в рекламе могут содержаться не соответствующие действительности сведения.</a:t>
            </a:r>
          </a:p>
          <a:p>
            <a:pPr algn="just"/>
            <a:endParaRPr lang="ru-RU" sz="1400" dirty="0" smtClean="0"/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ВО-ВТОРЫХ</a:t>
            </a:r>
          </a:p>
          <a:p>
            <a:pPr algn="just"/>
            <a:r>
              <a:rPr lang="ru-RU" sz="1400" dirty="0" smtClean="0"/>
              <a:t> информация в рекламе может быть правдивой, но не полной, то есть, бывает, что в рекламе умалчивается часть существенной информации, которая (если бы была известна) изменила бы восприятие всей рекламы в целом.  Такая реклама тоже является нарушением Закона «О рекламе», так  как она вводит в заблуждение, однако, как уже отмечалось, реклама может не попасть в поле внимания антимонопольного органа</a:t>
            </a:r>
          </a:p>
          <a:p>
            <a:pPr algn="just"/>
            <a:endParaRPr lang="ru-RU" sz="1400" dirty="0" smtClean="0"/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В-ТРЕТЬИХ</a:t>
            </a:r>
          </a:p>
          <a:p>
            <a:pPr algn="just"/>
            <a:r>
              <a:rPr lang="ru-RU" sz="1600" dirty="0" smtClean="0"/>
              <a:t>Нередко в рекламе в целом говорят правду, но информация в рекламе только общего характера, без указания четких характеристик товара, при этом интерес к рекламируемому товару повышают за счёт использования в рекламе известных лиц, актёров.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7400" y="152400"/>
            <a:ext cx="3769868" cy="36933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9677400" cy="54168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8080"/>
                </a:solidFill>
              </a:rPr>
              <a:t>Что же, не верить рекламе вообще?</a:t>
            </a:r>
          </a:p>
          <a:p>
            <a:pPr algn="ctr"/>
            <a:endParaRPr lang="ru-RU" b="1" dirty="0" smtClean="0">
              <a:solidFill>
                <a:srgbClr val="008080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Реклама может быть полезной</a:t>
            </a:r>
          </a:p>
          <a:p>
            <a:r>
              <a:rPr lang="ru-RU" dirty="0" smtClean="0"/>
              <a:t>  </a:t>
            </a:r>
            <a:r>
              <a:rPr lang="ru-RU" sz="1400" dirty="0" smtClean="0"/>
              <a:t>- Кажется, что реклама только мешает и раздражает, но на самом деле часто именно из рекламы мы узнаем о новых товарах в магазинах или об интересных свойствах привычных товаров, о проводимых распродажах, скидках.</a:t>
            </a:r>
          </a:p>
          <a:p>
            <a:endParaRPr lang="ru-RU" sz="1400" dirty="0" smtClean="0"/>
          </a:p>
          <a:p>
            <a:r>
              <a:rPr lang="ru-RU" sz="1400" dirty="0" smtClean="0"/>
              <a:t> - Кроме того, реклама может быть просто интересной, смешной, а иногда – даже отдельным произведением искусства.</a:t>
            </a:r>
          </a:p>
          <a:p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Однако к информации, размещаемой в рекламе, надо относиться критически. </a:t>
            </a:r>
          </a:p>
          <a:p>
            <a:r>
              <a:rPr lang="ru-RU" sz="1400" dirty="0" smtClean="0"/>
              <a:t>Прежде чем покупать рекламируемый товар или соглашаться на рекламируемую услугу, целесообразно дополнительно оценить, действительно ли Вам нужен этот товар, услуга, правильно ли Вы понимаете его свойства, цену, условия приобретения.</a:t>
            </a:r>
          </a:p>
          <a:p>
            <a:endParaRPr lang="ru-RU" sz="1400" dirty="0" smtClean="0"/>
          </a:p>
          <a:p>
            <a:r>
              <a:rPr lang="ru-RU" sz="1400" dirty="0" smtClean="0"/>
              <a:t>    Если Вас заинтересовала информация в рекламе, целесообразно </a:t>
            </a:r>
            <a:r>
              <a:rPr lang="ru-RU" sz="1400" b="1" dirty="0" smtClean="0"/>
              <a:t>уточнить характеристики рекламируемого товара путём изучения независимых источников и ресурсов</a:t>
            </a:r>
            <a:r>
              <a:rPr lang="ru-RU" sz="1400" dirty="0" smtClean="0"/>
              <a:t>, на которых Вы можете получить непредвзятые мнения и отзывы о товаре от разных людей и компаний.</a:t>
            </a:r>
          </a:p>
          <a:p>
            <a:endParaRPr lang="ru-RU" sz="1400" dirty="0" smtClean="0"/>
          </a:p>
          <a:p>
            <a:r>
              <a:rPr lang="ru-RU" sz="1400" dirty="0" smtClean="0"/>
              <a:t>   Также </a:t>
            </a:r>
            <a:r>
              <a:rPr lang="ru-RU" sz="1400" b="1" dirty="0" smtClean="0"/>
              <a:t>не следует слишком серьёзно относиться к актёрам, снимающимся в рекламе</a:t>
            </a:r>
            <a:r>
              <a:rPr lang="ru-RU" sz="1400" dirty="0" smtClean="0"/>
              <a:t>, поскольку в данном случае они играют роль, предусмотренную рекламодателем (заказчиком рекламы), и произносят слова в рамках заданной роли. Участие актёров в рекламе не всегда означает, что они сами являются потребителями рекламируемых товаров (услуг).</a:t>
            </a:r>
          </a:p>
          <a:p>
            <a:endParaRPr lang="ru-RU" sz="1400" dirty="0" smtClean="0"/>
          </a:p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600" y="152400"/>
            <a:ext cx="4038599" cy="38533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9344660" cy="5386090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rgbClr val="008080"/>
                </a:solidFill>
              </a:rPr>
              <a:t>Если известный человек в своём </a:t>
            </a:r>
            <a:r>
              <a:rPr lang="ru-RU" sz="1600" b="1" dirty="0" err="1" smtClean="0">
                <a:solidFill>
                  <a:srgbClr val="008080"/>
                </a:solidFill>
              </a:rPr>
              <a:t>блоге</a:t>
            </a:r>
            <a:r>
              <a:rPr lang="ru-RU" sz="1600" b="1" dirty="0" smtClean="0">
                <a:solidFill>
                  <a:srgbClr val="008080"/>
                </a:solidFill>
              </a:rPr>
              <a:t> говорит о конкретном товаре, разве это реклама? Ему можно верить?</a:t>
            </a:r>
          </a:p>
          <a:p>
            <a:pPr algn="ctr"/>
            <a:endParaRPr lang="ru-RU" sz="1600" b="1" dirty="0" smtClean="0">
              <a:solidFill>
                <a:srgbClr val="008080"/>
              </a:solidFill>
            </a:endParaRPr>
          </a:p>
          <a:p>
            <a:pPr algn="l"/>
            <a:endParaRPr lang="ru-RU" sz="1400" dirty="0" smtClean="0"/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Не любая информация о товаре или бренде является рекламой</a:t>
            </a:r>
          </a:p>
          <a:p>
            <a:pPr algn="ctr"/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1200" dirty="0" smtClean="0"/>
              <a:t>   Нас окружает довольно много информации справочного, аналитического, новостного характера, в которой бренды нередко упоминаются как иллюстрация или как пример в череде однородных товаров. Такая информация – не реклама, </a:t>
            </a:r>
            <a:r>
              <a:rPr lang="ru-RU" sz="1200" b="1" dirty="0" smtClean="0"/>
              <a:t>в ней нет главной цели рекламы – заинтересовать Вас конкретным товаром, привлечь к нему основное внимание.</a:t>
            </a:r>
          </a:p>
          <a:p>
            <a:pPr algn="l"/>
            <a:endParaRPr lang="ru-RU" sz="1200" b="1" dirty="0" smtClean="0"/>
          </a:p>
          <a:p>
            <a:r>
              <a:rPr lang="ru-RU" sz="1200" dirty="0" smtClean="0"/>
              <a:t>   Соответственно, и известный </a:t>
            </a:r>
            <a:r>
              <a:rPr lang="ru-RU" sz="1200" dirty="0" err="1" smtClean="0"/>
              <a:t>блогер</a:t>
            </a:r>
            <a:r>
              <a:rPr lang="ru-RU" sz="1200" dirty="0" smtClean="0"/>
              <a:t> может использовать свой ресурс, чтобы рассказывать о различных новинках, проводить </a:t>
            </a:r>
            <a:r>
              <a:rPr lang="ru-RU" sz="1200" dirty="0" err="1" smtClean="0"/>
              <a:t>тест-драйвы</a:t>
            </a:r>
            <a:r>
              <a:rPr lang="ru-RU" sz="1200" dirty="0" smtClean="0"/>
              <a:t>, исследовать технические новинки и их возможности.</a:t>
            </a:r>
          </a:p>
          <a:p>
            <a:r>
              <a:rPr lang="ru-RU" sz="1200" dirty="0" smtClean="0"/>
              <a:t>Насколько ему можно верить в этом – стоит решать, исходя из Ваших знаний о самом </a:t>
            </a:r>
            <a:r>
              <a:rPr lang="ru-RU" sz="1200" dirty="0" err="1" smtClean="0"/>
              <a:t>блогере</a:t>
            </a:r>
            <a:r>
              <a:rPr lang="ru-RU" sz="1200" dirty="0" smtClean="0"/>
              <a:t>, его умениях, репутации, а также из самой рассказанной информации.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Однако!</a:t>
            </a:r>
          </a:p>
          <a:p>
            <a:r>
              <a:rPr lang="ru-RU" sz="1200" dirty="0" smtClean="0"/>
              <a:t>нередко с </a:t>
            </a:r>
            <a:r>
              <a:rPr lang="ru-RU" sz="1200" dirty="0" err="1" smtClean="0"/>
              <a:t>блогерами</a:t>
            </a:r>
            <a:r>
              <a:rPr lang="ru-RU" sz="1200" dirty="0" smtClean="0"/>
              <a:t>, особенно набравшими определённую известность (в том числе исходя из количества подписчиков, последователей), различные компании заключают договоры на размещение рекламы своих товаров или услуг. 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И вот в этом случае </a:t>
            </a:r>
            <a:r>
              <a:rPr lang="ru-RU" sz="1200" dirty="0" err="1" smtClean="0">
                <a:solidFill>
                  <a:schemeClr val="accent6">
                    <a:lumMod val="75000"/>
                  </a:schemeClr>
                </a:solidFill>
              </a:rPr>
              <a:t>блогер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не просто рассказывает своё мнение о каком-либо товаре, а размещает рекламу.</a:t>
            </a:r>
          </a:p>
          <a:p>
            <a:r>
              <a:rPr lang="ru-RU" sz="1200" dirty="0" smtClean="0"/>
              <a:t>   Стоит обратить внимание, что если популярный </a:t>
            </a:r>
            <a:r>
              <a:rPr lang="ru-RU" sz="1200" dirty="0" err="1" smtClean="0"/>
              <a:t>блогер</a:t>
            </a:r>
            <a:r>
              <a:rPr lang="ru-RU" sz="1200" dirty="0" smtClean="0"/>
              <a:t> на своём ресурсе вдруг начинает рассказывать про какой-либо товар, который выпадает из обычной его манеры рассказа или с подробностями о том, где можно приобрести такой товар, то велика вероятности того, что это реклама.</a:t>
            </a:r>
          </a:p>
          <a:p>
            <a:r>
              <a:rPr lang="ru-RU" sz="1200" dirty="0" smtClean="0"/>
              <a:t>   В  таком случае следует относиться к такой информации как к рекламе, а к словам </a:t>
            </a:r>
            <a:r>
              <a:rPr lang="ru-RU" sz="1200" dirty="0" err="1" smtClean="0"/>
              <a:t>блогера</a:t>
            </a:r>
            <a:r>
              <a:rPr lang="ru-RU" sz="1200" dirty="0" smtClean="0"/>
              <a:t> – как к словам актёра в рекламном ролике, и не принимать на веру хвалебные слова известного человека в адрес какого-либо товара.</a:t>
            </a:r>
          </a:p>
          <a:p>
            <a:r>
              <a:rPr lang="ru-RU" sz="1200" dirty="0" smtClean="0"/>
              <a:t>  В уважающих себя и своих пользователей ресурсах в сети «Интернет» можно встретить пометку «реклама», «спонсорский материал» и т.п., указывающую на рекламный характер заметки, однако это не является обязательным требованием Закона о рекламе и размещается не всегда.</a:t>
            </a:r>
          </a:p>
          <a:p>
            <a:pPr algn="l"/>
            <a:r>
              <a:rPr lang="ru-RU" sz="1200" dirty="0" smtClean="0"/>
              <a:t>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228600"/>
            <a:ext cx="4648199" cy="30913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0999" y="1219200"/>
            <a:ext cx="9209125" cy="5724644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rgbClr val="008080"/>
                </a:solidFill>
              </a:rPr>
              <a:t>Часто в рекламе можно увидеть «звёздочки», под которыми размещается мелкий текст. 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Информация под «звездочкой»</a:t>
            </a:r>
          </a:p>
          <a:p>
            <a:r>
              <a:rPr lang="ru-RU" sz="1400" dirty="0" smtClean="0"/>
              <a:t>    </a:t>
            </a:r>
            <a:r>
              <a:rPr lang="ru-RU" sz="1400" b="1" dirty="0" smtClean="0"/>
              <a:t>Под «звёздочкой» рекламодатель чаще всего размещает какое-то пояснение. Обычно оно достаточно объёмное, поэтому его пишут мелким текстом.</a:t>
            </a:r>
          </a:p>
          <a:p>
            <a:r>
              <a:rPr lang="ru-RU" sz="1400" dirty="0" smtClean="0"/>
              <a:t>К сожалению, довольно часто к такому пояснению рекламодатель относит более детальное описание рекламируемого товара, условия предоставления кредита, какие-то особенности, которые принципиальным образом меняют предложение, которое делается в рекламе.</a:t>
            </a:r>
          </a:p>
          <a:p>
            <a:r>
              <a:rPr lang="ru-RU" sz="1400" dirty="0" smtClean="0"/>
              <a:t>Некоторые фразы в рекламе выделяются жирным или ярким шрифтом для привлечения внимания. Заказчик рекламы обычно обращает внимание на самые выдающиеся и положительные характеристики и элементы своего товара и делает их в рекламе наиболее заметными.</a:t>
            </a:r>
          </a:p>
          <a:p>
            <a:r>
              <a:rPr lang="ru-RU" sz="1400" dirty="0" smtClean="0"/>
              <a:t>    При этом остальные характеристики или элементы товара, которые поясняют, при каких условиях выполняются указанные в рекламе положительные характеристики, и которые иногда указывают на существенные недостатки товара, довольно часто приводятся в рекламе мелким и сложным для восприятия шрифтом. </a:t>
            </a:r>
            <a:r>
              <a:rPr lang="ru-RU" sz="1400" b="1" dirty="0" smtClean="0"/>
              <a:t>И именно эта информация пишется под «звёздочкой».</a:t>
            </a:r>
          </a:p>
          <a:p>
            <a:pPr algn="ctr"/>
            <a:r>
              <a:rPr lang="ru-RU" sz="1400" dirty="0" smtClean="0"/>
              <a:t>Так что, можно сказать, что под «звёздочкой» в рекламе пишется как раз важная информация.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Однако!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00" dirty="0" smtClean="0"/>
              <a:t>   Если такая информация в рекламе, написанная слишком мелко и не воспринимаемая потребителями, носит существенный характер, и не зная её потребитель вводится в заблуждение относительно того товара, который рекламируется, </a:t>
            </a:r>
            <a:r>
              <a:rPr lang="ru-RU" sz="1400" b="1" dirty="0" smtClean="0">
                <a:solidFill>
                  <a:srgbClr val="FF0000"/>
                </a:solidFill>
              </a:rPr>
              <a:t>ФАС России признаёт такую рекламу незаконной и запрещает дальнейшее распространение.</a:t>
            </a:r>
          </a:p>
          <a:p>
            <a:r>
              <a:rPr lang="ru-RU" sz="1400" dirty="0" smtClean="0"/>
              <a:t>Однако, чтобы избежать введения в заблуждение и получить максимально достоверную информацию, можно порекомендовать обращать внимание не только на яркие образы и положительные характеристики товара в рекламе, но стараться внимательно знакомиться с различными сносками и «звёздочками».</a:t>
            </a:r>
          </a:p>
          <a:p>
            <a:pPr algn="ctr"/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0" y="228600"/>
            <a:ext cx="5486399" cy="30913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Рекламная грамотность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65" y="1219200"/>
            <a:ext cx="9344660" cy="4955203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rgbClr val="008080"/>
                </a:solidFill>
              </a:rPr>
              <a:t>Реклама – это определённого рода информация о товаре, услуге или ином объекте рекламирования, которая распространяется любым способом, в любой форме и с использованием любых средств.</a:t>
            </a:r>
          </a:p>
          <a:p>
            <a:pPr algn="just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При этом сведения о товаре рекламодатель может в рекламе доносить любым способом, в том числе в виде текста, музыки, песни, движения, видео.</a:t>
            </a:r>
          </a:p>
          <a:p>
            <a:pPr algn="just"/>
            <a:r>
              <a:rPr lang="ru-RU" sz="1600" dirty="0" smtClean="0"/>
              <a:t>Нередко характеристики и свойства товара представлены не просто в виде текста (письменного или устного), а как раз в виде изображения товара, в его движении, демонстрации использования.</a:t>
            </a:r>
          </a:p>
          <a:p>
            <a:pPr algn="just"/>
            <a:r>
              <a:rPr lang="ru-RU" sz="1600" i="1" dirty="0" smtClean="0"/>
              <a:t>Так, например, в рекламном сюжете может быть показан автомобиль, штурмующий бездорожье и пересекающий реку вброд, что рассматривается не просто как демонстрация абстрактного автомобиля, но как сообщение в рекламе вполне конкретных свойств автомобиля.</a:t>
            </a:r>
          </a:p>
          <a:p>
            <a:pPr algn="just"/>
            <a:r>
              <a:rPr lang="ru-RU" sz="1600" dirty="0" smtClean="0"/>
              <a:t>Кроме того, в рекламе, по желанию рекламодателя, может не просто использоваться популярная музыка, но в песне на известную мелодию могут изменяться слова, в которых будут содержаться сведения о товаре.</a:t>
            </a:r>
          </a:p>
          <a:p>
            <a:pPr algn="just"/>
            <a:r>
              <a:rPr lang="ru-RU" sz="1600" b="1" dirty="0" smtClean="0"/>
              <a:t>К сожалению, не все такие сведения и образы содержат полную информацию о товаре, что нередко вводит потребителей в заблуждение.</a:t>
            </a:r>
          </a:p>
          <a:p>
            <a:pPr algn="just"/>
            <a:r>
              <a:rPr lang="ru-RU" sz="1600" b="1" dirty="0" smtClean="0"/>
              <a:t>Свойства и характеристики товара, показанного в рекламе, целесообразно дополнительно уточнять в независимых или надёжных источниках до приобретения товара.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1914</Words>
  <Application>Microsoft Office PowerPoint</Application>
  <PresentationFormat>Лист A4 (210x297 мм)</PresentationFormat>
  <Paragraphs>180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Рекламная грамотность </vt:lpstr>
      <vt:lpstr>Рекламная грамотность </vt:lpstr>
      <vt:lpstr>Рекламная грамотность </vt:lpstr>
      <vt:lpstr>Рекламная грамотность </vt:lpstr>
      <vt:lpstr>Рекламная грамотность </vt:lpstr>
      <vt:lpstr>Рекламная грамотность </vt:lpstr>
      <vt:lpstr>Рекламная грамотность </vt:lpstr>
      <vt:lpstr>Рекламная грамотность </vt:lpstr>
      <vt:lpstr>Рекламная грамотность </vt:lpstr>
      <vt:lpstr>Рекламная грамотность </vt:lpstr>
      <vt:lpstr>Рекламная грамотность </vt:lpstr>
      <vt:lpstr>Рекламная грамотность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Девятерикова</cp:lastModifiedBy>
  <cp:revision>41</cp:revision>
  <dcterms:created xsi:type="dcterms:W3CDTF">2019-05-23T11:16:37Z</dcterms:created>
  <dcterms:modified xsi:type="dcterms:W3CDTF">2020-09-11T09:00:49Z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2019-05-23T00:00:00Z</vt:filetime>
  </property>
</Properties>
</file>