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  <p:sldMasterId id="2147483693" r:id="rId4"/>
  </p:sldMasterIdLst>
  <p:notesMasterIdLst>
    <p:notesMasterId r:id="rId13"/>
  </p:notesMasterIdLst>
  <p:sldIdLst>
    <p:sldId id="276" r:id="rId5"/>
    <p:sldId id="312" r:id="rId6"/>
    <p:sldId id="313" r:id="rId7"/>
    <p:sldId id="309" r:id="rId8"/>
    <p:sldId id="304" r:id="rId9"/>
    <p:sldId id="305" r:id="rId10"/>
    <p:sldId id="306" r:id="rId11"/>
    <p:sldId id="303" r:id="rId1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2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86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51390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5583F0-73C6-4209-8DB4-15C3B9DE44BD}" type="slidenum">
              <a:rPr lang="ru-RU" altLang="ru-RU" sz="1200" smtClean="0">
                <a:solidFill>
                  <a:srgbClr val="000000"/>
                </a:solidFill>
              </a:rPr>
              <a:pPr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0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0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7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4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61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59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45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9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53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60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48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51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97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30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43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30.11.2020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21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48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1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85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0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61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0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47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053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81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733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62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0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23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26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30.11.2020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98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1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81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12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384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19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109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9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577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751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484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889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785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244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434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30.11.2020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9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44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0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Изменения в законодательство о контрактной системе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Разъяснения ФАС России по проблемам </a:t>
            </a:r>
            <a:r>
              <a:rPr lang="ru-RU" altLang="ru-RU" sz="2800" b="1" dirty="0" err="1">
                <a:solidFill>
                  <a:srgbClr val="008080"/>
                </a:solidFill>
                <a:latin typeface="+mn-lt"/>
              </a:rPr>
              <a:t>правоприменения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44-ФЗ</a:t>
            </a:r>
            <a:br>
              <a:rPr lang="ru-RU" altLang="ru-RU" sz="2400" b="1" dirty="0">
                <a:solidFill>
                  <a:srgbClr val="008080"/>
                </a:solidFill>
                <a:latin typeface="+mn-lt"/>
              </a:rPr>
            </a:br>
            <a:endParaRPr lang="ru-RU" altLang="ru-RU" sz="24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Москва, 2020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44-ФЗ и пути решения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990" y="1501902"/>
            <a:ext cx="4002769" cy="177283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>
                <a:solidFill>
                  <a:schemeClr val="tx1"/>
                </a:solidFill>
              </a:rPr>
              <a:t>Установление заказчиками в документации о торгах «ловушек» для формального отклонения участников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54" y="743509"/>
            <a:ext cx="2493923" cy="4838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2483" y="723109"/>
            <a:ext cx="2472301" cy="50681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Проблемы</a:t>
            </a: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4958366" y="1349103"/>
            <a:ext cx="7011512" cy="229535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Установление только согласия (по аналогии с закупками строительных работ) от участника на работы (услуги) при которых поставляются товары, и при поставке товаров – ограниченный перечень характеристик на закупку (например, не более 5)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1FFDFD7F-D47B-43BC-973E-50B52E6AD0EE}"/>
              </a:ext>
            </a:extLst>
          </p:cNvPr>
          <p:cNvSpPr/>
          <p:nvPr/>
        </p:nvSpPr>
        <p:spPr>
          <a:xfrm>
            <a:off x="4958366" y="3845645"/>
            <a:ext cx="7011512" cy="138754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 для всех видов закупок товаров, работ, услуг</a:t>
            </a:r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375377" y="2172013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id="{45F081B8-74FF-4313-92F6-E019C479A52B}"/>
              </a:ext>
            </a:extLst>
          </p:cNvPr>
          <p:cNvSpPr/>
          <p:nvPr/>
        </p:nvSpPr>
        <p:spPr>
          <a:xfrm>
            <a:off x="147248" y="5543122"/>
            <a:ext cx="4002770" cy="79834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«Цикличность» проведения закупки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4346961" y="4185928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3989" y="4040485"/>
            <a:ext cx="4002769" cy="71645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>
                <a:solidFill>
                  <a:schemeClr val="tx1"/>
                </a:solidFill>
              </a:rPr>
              <a:t>Сговор на торгах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1FFDFD7F-D47B-43BC-973E-50B52E6AD0EE}"/>
              </a:ext>
            </a:extLst>
          </p:cNvPr>
          <p:cNvSpPr/>
          <p:nvPr/>
        </p:nvSpPr>
        <p:spPr>
          <a:xfrm>
            <a:off x="4966689" y="5355199"/>
            <a:ext cx="7011512" cy="1174186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Исключение цикличности проведения закупок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346960" y="5763090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69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23081" y="15626"/>
            <a:ext cx="12615079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добросовестной конкуренции по 44-ФЗ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торги</a:t>
            </a:r>
          </a:p>
          <a:p>
            <a:r>
              <a:rPr lang="ru-RU" sz="2200" b="1" dirty="0"/>
              <a:t>- объективной оценки участника на торгах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55574" y="4256817"/>
            <a:ext cx="3608813" cy="15098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ЕИС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36183" y="4236770"/>
            <a:ext cx="4243200" cy="15299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исполнителем по контракту должна быть в ЕИС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51060" y="3773715"/>
            <a:ext cx="12192000" cy="394831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813802"/>
            <a:ext cx="12198350" cy="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1179" y="4214718"/>
            <a:ext cx="3674236" cy="155195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Единая форма для банковской гарантии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5573" y="5983547"/>
            <a:ext cx="11869841" cy="7598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Внесение изменений в Договор </a:t>
            </a:r>
            <a:r>
              <a:rPr lang="ru-RU" sz="2200" b="1" dirty="0" err="1"/>
              <a:t>ЕврАзЭС</a:t>
            </a:r>
            <a:r>
              <a:rPr lang="ru-RU" sz="2200" b="1" dirty="0"/>
              <a:t> с целью ведения новой процедуры - закупки через электронный  магазин </a:t>
            </a:r>
            <a:r>
              <a:rPr lang="ru-RU" sz="22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7331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1"/>
            <a:ext cx="12192000" cy="517132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12860" y="-19953"/>
            <a:ext cx="12792160" cy="5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 по 44-ФЗ</a:t>
            </a: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155575" y="1104993"/>
            <a:ext cx="4334208" cy="163300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200" b="1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200" b="1" dirty="0">
                <a:solidFill>
                  <a:schemeClr val="tx1"/>
                </a:solidFill>
              </a:rPr>
              <a:t> на торгах по  44-ФЗ и 223-ФЗ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id="{CB648E36-153B-4DB6-B0B8-EA42C20CE890}"/>
              </a:ext>
            </a:extLst>
          </p:cNvPr>
          <p:cNvSpPr/>
          <p:nvPr/>
        </p:nvSpPr>
        <p:spPr>
          <a:xfrm>
            <a:off x="5249333" y="625328"/>
            <a:ext cx="6621391" cy="2592337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>
                <a:solidFill>
                  <a:srgbClr val="000000"/>
                </a:solidFill>
              </a:rPr>
              <a:t>Опыт исполнения контракта (договора) не менее 20% от НМЦК от 20 млн. руб.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>
                <a:solidFill>
                  <a:srgbClr val="000000"/>
                </a:solidFill>
              </a:rPr>
              <a:t>Автоматическая проверка наличия опыта у участника закупки</a:t>
            </a:r>
            <a:r>
              <a:rPr lang="ru-RU" sz="2200" b="1" kern="0" dirty="0">
                <a:solidFill>
                  <a:srgbClr val="000000"/>
                </a:solidFill>
              </a:rPr>
              <a:t>.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b="1" kern="0" dirty="0">
                <a:solidFill>
                  <a:srgbClr val="000000"/>
                </a:solidFill>
              </a:rPr>
              <a:t>Борьба с профессиональными жалобщиками. </a:t>
            </a:r>
            <a:r>
              <a:rPr lang="ru-RU" sz="2200" kern="0" dirty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id="{DAF277E8-DAED-4160-A9C1-7ACB856A37E5}"/>
              </a:ext>
            </a:extLst>
          </p:cNvPr>
          <p:cNvSpPr/>
          <p:nvPr/>
        </p:nvSpPr>
        <p:spPr>
          <a:xfrm>
            <a:off x="4565004" y="1670439"/>
            <a:ext cx="609108" cy="502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4380" y="3814025"/>
            <a:ext cx="4296597" cy="272386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chemeClr val="tx1"/>
                </a:solidFill>
              </a:rPr>
              <a:t>1. Устаревшая и затянутая процедура расторжения контракта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2. Отсутствие у предпринимателей возможности защитить свои права при исполнении контракта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174112" y="3562076"/>
            <a:ext cx="6621390" cy="3227763"/>
          </a:xfrm>
          <a:prstGeom prst="round2DiagRect">
            <a:avLst>
              <a:gd name="adj1" fmla="val 10122"/>
              <a:gd name="adj2" fmla="val 12408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1. Сокращение сроков одностороннего расторжения контракта.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2. Установление закрытого перечня случаев одностороннего отказа  заказчика от исполнения контракта.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3. Установление права исполнителя обжаловать решение заказчика об одностороннем отказе от исполнения контракта.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565004" y="4920895"/>
            <a:ext cx="609108" cy="510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1371703" y="2365375"/>
            <a:ext cx="9706027" cy="177323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Новые основания для применения: закупка работ </a:t>
            </a:r>
            <a:b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подготовке проектной документации и (или) выполнению инженерных изысканий </a:t>
            </a:r>
            <a:b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подтверждается наличием за последние 5 лет до даты подачи заявки одного контракта/договора стоимостью не менее 20 % НМЦК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71703" y="1031874"/>
            <a:ext cx="9706027" cy="11684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Доп. требования устанавливаются: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для федеральных нужд с НМЦК 10 млн. руб., 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для нужд субъектов РФ и муниципальных нужд </a:t>
            </a:r>
            <a:br>
              <a:rPr lang="ru-RU" sz="2200" b="1" dirty="0">
                <a:solidFill>
                  <a:srgbClr val="000000"/>
                </a:solidFill>
              </a:rPr>
            </a:br>
            <a:r>
              <a:rPr lang="ru-RU" sz="2200" b="1" dirty="0">
                <a:solidFill>
                  <a:srgbClr val="000000"/>
                </a:solidFill>
              </a:rPr>
              <a:t>с НМЦК 5 млн. руб.</a:t>
            </a:r>
          </a:p>
        </p:txBody>
      </p:sp>
      <p:sp>
        <p:nvSpPr>
          <p:cNvPr id="6148" name="Заголовок 2"/>
          <p:cNvSpPr txBox="1">
            <a:spLocks/>
          </p:cNvSpPr>
          <p:nvPr/>
        </p:nvSpPr>
        <p:spPr bwMode="auto">
          <a:xfrm>
            <a:off x="209863" y="0"/>
            <a:ext cx="11542426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требования к участникам закупки в соответствии </a:t>
            </a:r>
            <a:b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 изменениями Постановления Правительства РФ № 99 (ПП 921)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71703" y="4221163"/>
            <a:ext cx="9706027" cy="584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Опыт учитывается за последние 5 лет (было 3 года)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71703" y="4887914"/>
            <a:ext cx="9706027" cy="8032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Подтвердить опыт по строительству, реконструкции нельзя контрактом по </a:t>
            </a:r>
            <a:r>
              <a:rPr lang="ru-RU" sz="2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кап.ремонту</a:t>
            </a: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сносу объекта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1703" y="5773738"/>
            <a:ext cx="9706027" cy="7493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Изменение размера стоимости контракта, предоставляемого в целях подтверждения опыта</a:t>
            </a:r>
          </a:p>
        </p:txBody>
      </p:sp>
    </p:spTree>
    <p:extLst>
      <p:ext uri="{BB962C8B-B14F-4D97-AF65-F5344CB8AC3E}">
        <p14:creationId xmlns:p14="http://schemas.microsoft.com/office/powerpoint/2010/main" val="269358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 txBox="1">
            <a:spLocks/>
          </p:cNvSpPr>
          <p:nvPr/>
        </p:nvSpPr>
        <p:spPr bwMode="auto">
          <a:xfrm>
            <a:off x="453635" y="0"/>
            <a:ext cx="11497456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1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закупок на выполнение строительных работ путем проведения конкурса (249-ФЗ, ПП 921)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2763" y="1143001"/>
            <a:ext cx="4348162" cy="12747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Работы по строительству, реконструкции и </a:t>
            </a:r>
            <a:r>
              <a:rPr lang="ru-RU" sz="20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кап.ремонту</a:t>
            </a: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исключены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 аукционного перечня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838" y="4581525"/>
            <a:ext cx="4343400" cy="1727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осуществлении строительных работ оценка опыта исключительно квалификации участника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части исполненных контрактов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47838" y="2565401"/>
            <a:ext cx="4348162" cy="18716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конкурса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строительство, реконструкцию, </a:t>
            </a:r>
            <a:r>
              <a:rPr lang="ru-RU" sz="20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</a:t>
            </a: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заказчик вправе требовать только согласие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выполнение работ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ПСД</a:t>
            </a: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6180138" y="4964113"/>
            <a:ext cx="635000" cy="5905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6180138" y="1479550"/>
            <a:ext cx="635000" cy="5905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32613" y="1293814"/>
            <a:ext cx="3556000" cy="96202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Право заказчика проводить аукцион/ конкурс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32613" y="4473575"/>
            <a:ext cx="3556000" cy="19431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Оценивается: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общая стоимость;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общее количество;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наибольшая цена одного из исполненных контрактов (договоров)</a:t>
            </a:r>
          </a:p>
        </p:txBody>
      </p:sp>
    </p:spTree>
    <p:extLst>
      <p:ext uri="{BB962C8B-B14F-4D97-AF65-F5344CB8AC3E}">
        <p14:creationId xmlns:p14="http://schemas.microsoft.com/office/powerpoint/2010/main" val="266941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 txBox="1">
            <a:spLocks/>
          </p:cNvSpPr>
          <p:nvPr/>
        </p:nvSpPr>
        <p:spPr bwMode="auto">
          <a:xfrm>
            <a:off x="719528" y="17463"/>
            <a:ext cx="1095781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1" hangingPunct="1">
              <a:buFontTx/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Перенос сроков вступления ранее принятых поправок  (малые закупки) (449-ФЗ)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14007" y="1125539"/>
            <a:ext cx="9458793" cy="12922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Увеличение минимальной цены для закупок</a:t>
            </a:r>
            <a:br>
              <a:rPr lang="ru-RU" sz="2400" b="1" dirty="0">
                <a:solidFill>
                  <a:srgbClr val="000000"/>
                </a:solidFill>
              </a:rPr>
            </a:br>
            <a:r>
              <a:rPr lang="ru-RU" sz="2400" b="1" dirty="0">
                <a:solidFill>
                  <a:srgbClr val="000000"/>
                </a:solidFill>
              </a:rPr>
              <a:t>у ед. поставщика по п. 4, 5 ч. 1 ст. 93 до 3 млн. руб.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в электронной форме и специальная процедура проведения торгов (малые закупки)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321307" y="2683352"/>
            <a:ext cx="1549385" cy="671595"/>
            <a:chOff x="1402942" y="892096"/>
            <a:chExt cx="1082545" cy="377604"/>
          </a:xfrm>
          <a:solidFill>
            <a:srgbClr val="7030A0"/>
          </a:solidFill>
        </p:grpSpPr>
        <p:sp>
          <p:nvSpPr>
            <p:cNvPr id="9" name="Стрелка вправо 8"/>
            <p:cNvSpPr/>
            <p:nvPr/>
          </p:nvSpPr>
          <p:spPr>
            <a:xfrm rot="5400000">
              <a:off x="1755413" y="539625"/>
              <a:ext cx="377604" cy="108254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право 4"/>
            <p:cNvSpPr/>
            <p:nvPr/>
          </p:nvSpPr>
          <p:spPr>
            <a:xfrm>
              <a:off x="1619452" y="892096"/>
              <a:ext cx="649527" cy="264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>
                <a:solidFill>
                  <a:srgbClr val="FFFFFF"/>
                </a:solidFill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1514007" y="3573463"/>
            <a:ext cx="9458793" cy="14398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Поправка вступает в силу с 1 апреля 2021 года 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(вместо 1 июля 2020 года)</a:t>
            </a:r>
          </a:p>
        </p:txBody>
      </p:sp>
    </p:spTree>
    <p:extLst>
      <p:ext uri="{BB962C8B-B14F-4D97-AF65-F5344CB8AC3E}">
        <p14:creationId xmlns:p14="http://schemas.microsoft.com/office/powerpoint/2010/main" val="15890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2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6350" y="-8573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648075" y="2299076"/>
            <a:ext cx="3295651" cy="151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www.fas.gov.ru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en.fas.gov.ru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plan.fas.gov.ru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648075" y="3407071"/>
            <a:ext cx="19558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rus.fas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3613976" y="5039252"/>
            <a:ext cx="2386013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rus_fas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auto">
          <a:xfrm>
            <a:off x="3651251" y="4197085"/>
            <a:ext cx="1258888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fas_rus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0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4101075"/>
            <a:ext cx="882651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4965171"/>
            <a:ext cx="527051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016213" y="3503081"/>
            <a:ext cx="16256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fas_time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7972426" y="2734996"/>
            <a:ext cx="156022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FASvideoTube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4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3478013"/>
            <a:ext cx="527051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2714691"/>
            <a:ext cx="52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9" y="3423282"/>
            <a:ext cx="555724" cy="48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9" y="4248987"/>
            <a:ext cx="528367" cy="52416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016213" y="4253607"/>
            <a:ext cx="783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  <a:cs typeface="Times New Roman" panose="02020603050405020304" pitchFamily="18" charset="0"/>
              </a:rPr>
              <a:t>ok.fas</a:t>
            </a:r>
            <a:r>
              <a:rPr lang="en-US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</a:p>
          <a:p>
            <a:endParaRPr lang="ru-RU" sz="1400" dirty="0">
              <a:solidFill>
                <a:srgbClr val="00808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38" y="2266314"/>
            <a:ext cx="792887" cy="87465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8016214" y="5045115"/>
            <a:ext cx="110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</a:rPr>
              <a:t>FAS.Tunes</a:t>
            </a:r>
            <a:endParaRPr lang="en-US" dirty="0">
              <a:solidFill>
                <a:srgbClr val="00808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07" y="4773149"/>
            <a:ext cx="864096" cy="864096"/>
          </a:xfrm>
          <a:prstGeom prst="rect">
            <a:avLst/>
          </a:prstGeom>
        </p:spPr>
      </p:pic>
      <p:sp>
        <p:nvSpPr>
          <p:cNvPr id="22" name="Rectangle 3079"/>
          <p:cNvSpPr>
            <a:spLocks noChangeArrowheads="1"/>
          </p:cNvSpPr>
          <p:nvPr/>
        </p:nvSpPr>
        <p:spPr bwMode="auto">
          <a:xfrm>
            <a:off x="1219201" y="1080656"/>
            <a:ext cx="9753600" cy="75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4000" b="1" dirty="0">
                <a:solidFill>
                  <a:srgbClr val="008080"/>
                </a:solidFill>
                <a:latin typeface="Arial" charset="0"/>
              </a:rPr>
              <a:t>Спасибо за внимание!</a:t>
            </a: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08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660</Words>
  <Application>Microsoft Macintosh PowerPoint</Application>
  <PresentationFormat>Широкоэкранный</PresentationFormat>
  <Paragraphs>76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Microsoft Office User</cp:lastModifiedBy>
  <cp:revision>745</cp:revision>
  <cp:lastPrinted>2020-09-24T19:42:39Z</cp:lastPrinted>
  <dcterms:created xsi:type="dcterms:W3CDTF">2019-01-15T11:09:52Z</dcterms:created>
  <dcterms:modified xsi:type="dcterms:W3CDTF">2020-11-30T09:01:58Z</dcterms:modified>
</cp:coreProperties>
</file>