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hart9.xml" ContentType="application/vnd.openxmlformats-officedocument.drawingml.char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theme/theme1.xml" ContentType="application/vnd.openxmlformats-officedocument.theme+xml"/>
  <Override PartName="/ppt/theme/theme2.xml" ContentType="application/vnd.openxmlformats-officedocument.theme+xml"/>
  <Override PartName="/ppt/media/image5.gif" ContentType="image/gif"/>
  <Override PartName="/ppt/media/image1.wmf" ContentType="image/x-wmf"/>
  <Override PartName="/ppt/media/image2.wmf" ContentType="image/x-wmf"/>
  <Override PartName="/ppt/media/image3.wmf" ContentType="image/x-wmf"/>
  <Override PartName="/ppt/media/image9.png" ContentType="image/png"/>
  <Override PartName="/ppt/media/image8.wmf" ContentType="image/x-wmf"/>
  <Override PartName="/ppt/media/image4.gif" ContentType="image/gif"/>
  <Override PartName="/ppt/media/image6.wmf" ContentType="image/x-wmf"/>
  <Override PartName="/ppt/media/image7.wmf" ContentType="image/x-wmf"/>
  <Override PartName="/ppt/media/image10.wmf" ContentType="image/x-wmf"/>
  <Override PartName="/ppt/media/image11.png" ContentType="image/png"/>
  <Override PartName="/ppt/media/image12.png" ContentType="image/png"/>
  <Override PartName="/ppt/media/image13.wmf" ContentType="image/x-wmf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</p:sldIdLst>
  <p:sldSz cx="9144000" cy="6858000"/>
  <p:notesSz cx="9283700" cy="6985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414677804295943"/>
          <c:y val="0.176173285198556"/>
          <c:w val="0.957338902147971"/>
          <c:h val="0.636101083032491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004077"/>
            </a:solidFill>
            <a:ln w="19440">
              <a:noFill/>
            </a:ln>
          </c:spPr>
          <c:invertIfNegative val="0"/>
          <c:dLbls>
            <c:dLbl>
              <c:idx val="0"/>
              <c:dLblPos val="ctr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dLblPos val="ctr"/>
              <c:showLegendKey val="0"/>
              <c:showVal val="0"/>
              <c:showCatName val="0"/>
              <c:showSerName val="0"/>
              <c:showPercent val="0"/>
            </c:dLbl>
            <c:dLblPos val="ctr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2095.28</c:v>
                </c:pt>
                <c:pt idx="1">
                  <c:v>5437.815</c:v>
                </c:pt>
              </c:numCache>
            </c:numRef>
          </c:val>
        </c:ser>
        <c:gapWidth val="30"/>
        <c:overlap val="100"/>
        <c:axId val="70189509"/>
        <c:axId val="81056777"/>
      </c:barChart>
      <c:catAx>
        <c:axId val="70189509"/>
        <c:scaling>
          <c:orientation val="maxMin"/>
        </c:scaling>
        <c:delete val="0"/>
        <c:axPos val="b"/>
        <c:numFmt formatCode="DD/MM/YYYY" sourceLinked="1"/>
        <c:majorTickMark val="none"/>
        <c:minorTickMark val="none"/>
        <c:tickLblPos val="none"/>
        <c:spPr>
          <a:ln w="9720">
            <a:solidFill>
              <a:srgbClr val="3c3c3c"/>
            </a:solidFill>
            <a:round/>
          </a:ln>
        </c:spPr>
        <c:txPr>
          <a:bodyPr/>
          <a:p>
            <a:pPr>
              <a:defRPr b="1" sz="922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defRPr>
            </a:pPr>
          </a:p>
        </c:txPr>
        <c:crossAx val="81056777"/>
        <c:crosses val="autoZero"/>
        <c:auto val="1"/>
        <c:lblAlgn val="ctr"/>
        <c:lblOffset val="100"/>
      </c:catAx>
      <c:valAx>
        <c:axId val="81056777"/>
        <c:scaling>
          <c:orientation val="minMax"/>
          <c:max val="5500"/>
          <c:min val="0"/>
        </c:scaling>
        <c:delete val="1"/>
        <c:axPos val="l"/>
        <c:numFmt formatCode="0" sourceLinked="0"/>
        <c:majorTickMark val="out"/>
        <c:minorTickMark val="none"/>
        <c:tickLblPos val="none"/>
        <c:spPr>
          <a:ln w="9360">
            <a:solidFill>
              <a:srgbClr val="8d8d8d"/>
            </a:solidFill>
            <a:round/>
          </a:ln>
        </c:spPr>
        <c:txPr>
          <a:bodyPr/>
          <a:p>
            <a:pPr>
              <a:defRPr b="1" sz="922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defRPr>
            </a:pPr>
          </a:p>
        </c:txPr>
        <c:crossAx val="70189509"/>
        <c:crosses val="autoZero"/>
      </c:valAx>
      <c:spPr>
        <a:noFill/>
        <a:ln w="19440"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barChart>
        <c:barDir val="col"/>
        <c:grouping val="clustered"/>
        <c:varyColors val="0"/>
        <c:gapWidth val="100"/>
        <c:overlap val="0"/>
        <c:axId val="67896459"/>
        <c:axId val="72076003"/>
      </c:barChart>
      <c:catAx>
        <c:axId val="67896459"/>
        <c:scaling>
          <c:orientation val="minMax"/>
        </c:scaling>
        <c:delete val="1"/>
        <c:axPos val="b"/>
        <c:numFmt formatCode="DD/MM/YYYY" sourceLinked="1"/>
        <c:majorTickMark val="out"/>
        <c:minorTickMark val="none"/>
        <c:tickLblPos val="none"/>
        <c:spPr>
          <a:ln>
            <a:solidFill>
              <a:srgbClr val="b3b3b3"/>
            </a:solidFill>
          </a:ln>
        </c:spPr>
        <c:txPr>
          <a:bodyPr/>
          <a:p>
            <a:pPr>
              <a:defRPr b="0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defRPr>
            </a:pPr>
          </a:p>
        </c:txPr>
        <c:crossAx val="72076003"/>
        <c:crossesAt val="0"/>
        <c:auto val="1"/>
        <c:lblAlgn val="ctr"/>
        <c:lblOffset val="100"/>
      </c:catAx>
      <c:valAx>
        <c:axId val="72076003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spPr>
          <a:ln>
            <a:solidFill>
              <a:srgbClr val="b3b3b3"/>
            </a:solidFill>
          </a:ln>
        </c:spPr>
        <c:txPr>
          <a:bodyPr/>
          <a:p>
            <a:pPr>
              <a:defRPr b="0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defRPr>
            </a:pPr>
          </a:p>
        </c:txPr>
        <c:crossAx val="67896459"/>
        <c:crosses val="min"/>
      </c:valAx>
      <c:spPr>
        <a:noFill/>
        <a:ln>
          <a:noFill/>
        </a:ln>
      </c:spPr>
    </c:plotArea>
    <c:plotVisOnly val="1"/>
    <c:dispBlanksAs val="zero"/>
  </c:chart>
  <c:spPr>
    <a:noFill/>
    <a:ln>
      <a:noFill/>
    </a:ln>
  </c:spPr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barChart>
        <c:barDir val="col"/>
        <c:grouping val="clustered"/>
        <c:varyColors val="0"/>
        <c:gapWidth val="100"/>
        <c:overlap val="0"/>
        <c:axId val="87919547"/>
        <c:axId val="79451079"/>
      </c:barChart>
      <c:catAx>
        <c:axId val="87919547"/>
        <c:scaling>
          <c:orientation val="minMax"/>
        </c:scaling>
        <c:delete val="1"/>
        <c:axPos val="b"/>
        <c:numFmt formatCode="DD/MM/YYYY" sourceLinked="1"/>
        <c:majorTickMark val="out"/>
        <c:minorTickMark val="none"/>
        <c:tickLblPos val="none"/>
        <c:spPr>
          <a:ln>
            <a:solidFill>
              <a:srgbClr val="b3b3b3"/>
            </a:solidFill>
          </a:ln>
        </c:spPr>
        <c:txPr>
          <a:bodyPr/>
          <a:p>
            <a:pPr>
              <a:defRPr b="0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defRPr>
            </a:pPr>
          </a:p>
        </c:txPr>
        <c:crossAx val="79451079"/>
        <c:crossesAt val="0"/>
        <c:auto val="1"/>
        <c:lblAlgn val="ctr"/>
        <c:lblOffset val="100"/>
      </c:catAx>
      <c:valAx>
        <c:axId val="79451079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spPr>
          <a:ln>
            <a:solidFill>
              <a:srgbClr val="b3b3b3"/>
            </a:solidFill>
          </a:ln>
        </c:spPr>
        <c:txPr>
          <a:bodyPr/>
          <a:p>
            <a:pPr>
              <a:defRPr b="0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defRPr>
            </a:pPr>
          </a:p>
        </c:txPr>
        <c:crossAx val="87919547"/>
        <c:crosses val="min"/>
      </c:valAx>
      <c:spPr>
        <a:noFill/>
        <a:ln>
          <a:noFill/>
        </a:ln>
      </c:spPr>
    </c:plotArea>
    <c:plotVisOnly val="1"/>
    <c:dispBlanksAs val="zero"/>
  </c:chart>
  <c:spPr>
    <a:noFill/>
    <a:ln>
      <a:noFill/>
    </a:ln>
  </c:spPr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2fb4e9"/>
            </a:solidFill>
            <a:ln>
              <a:noFill/>
            </a:ln>
          </c:spPr>
          <c:explosion val="0"/>
          <c:dPt>
            <c:idx val="0"/>
            <c:spPr>
              <a:solidFill>
                <a:srgbClr val="2fb4e9"/>
              </a:solidFill>
              <a:ln w="19080">
                <a:solidFill>
                  <a:srgbClr val="ffffff"/>
                </a:solidFill>
                <a:round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1"/>
                <c:pt idx="0">
                  <c:v>ГЭС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"/>
                <c:pt idx="0">
                  <c:v>953</c:v>
                </c:pt>
              </c:numCache>
            </c:numRef>
          </c:val>
        </c:ser>
        <c:firstSliceAng val="228"/>
        <c:holeSize val="50"/>
      </c:doughnutChart>
      <c:spPr>
        <a:noFill/>
        <a:ln>
          <a:noFill/>
        </a:ln>
      </c:spPr>
    </c:plotArea>
    <c:plotVisOnly val="1"/>
    <c:dispBlanksAs val="zero"/>
  </c:chart>
  <c:spPr>
    <a:noFill/>
    <a:ln>
      <a:noFill/>
    </a:ln>
  </c:spPr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254061"/>
            </a:solidFill>
            <a:ln>
              <a:noFill/>
            </a:ln>
          </c:spPr>
          <c:explosion val="0"/>
          <c:dPt>
            <c:idx val="0"/>
            <c:spPr>
              <a:solidFill>
                <a:srgbClr val="254061"/>
              </a:solidFill>
              <a:ln w="19080">
                <a:solidFill>
                  <a:srgbClr val="ffffff"/>
                </a:solidFill>
                <a:round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1"/>
                <c:pt idx="0">
                  <c:v>ГЭС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"/>
                <c:pt idx="0">
                  <c:v>953</c:v>
                </c:pt>
              </c:numCache>
            </c:numRef>
          </c:val>
        </c:ser>
        <c:firstSliceAng val="228"/>
        <c:holeSize val="50"/>
      </c:doughnutChart>
      <c:spPr>
        <a:noFill/>
        <a:ln>
          <a:noFill/>
        </a:ln>
      </c:spPr>
    </c:plotArea>
    <c:plotVisOnly val="1"/>
    <c:dispBlanksAs val="zero"/>
  </c:chart>
  <c:spPr>
    <a:noFill/>
    <a:ln>
      <a:noFill/>
    </a:ln>
  </c:spPr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aebd15"/>
            </a:solidFill>
            <a:ln>
              <a:noFill/>
            </a:ln>
          </c:spPr>
          <c:explosion val="0"/>
          <c:dPt>
            <c:idx val="0"/>
            <c:spPr>
              <a:solidFill>
                <a:srgbClr val="aebd15"/>
              </a:solidFill>
              <a:ln w="19080">
                <a:solidFill>
                  <a:srgbClr val="ffffff"/>
                </a:solidFill>
                <a:round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1"/>
                <c:pt idx="0">
                  <c:v>ГЭС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"/>
                <c:pt idx="0">
                  <c:v>953</c:v>
                </c:pt>
              </c:numCache>
            </c:numRef>
          </c:val>
        </c:ser>
        <c:firstSliceAng val="228"/>
        <c:holeSize val="50"/>
      </c:doughnutChart>
      <c:spPr>
        <a:noFill/>
        <a:ln>
          <a:noFill/>
        </a:ln>
      </c:spPr>
    </c:plotArea>
    <c:plotVisOnly val="1"/>
    <c:dispBlanksAs val="zero"/>
  </c:chart>
  <c:spPr>
    <a:noFill/>
    <a:ln>
      <a:noFill/>
    </a:ln>
  </c:spPr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explosion val="0"/>
          <c:dPt>
            <c:idx val="0"/>
            <c:spPr>
              <a:solidFill>
                <a:srgbClr val="ffc000"/>
              </a:solidFill>
              <a:ln w="19080">
                <a:solidFill>
                  <a:srgbClr val="ffffff"/>
                </a:solidFill>
                <a:round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1"/>
                <c:pt idx="0">
                  <c:v>ГЭС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"/>
                <c:pt idx="0">
                  <c:v>953</c:v>
                </c:pt>
              </c:numCache>
            </c:numRef>
          </c:val>
        </c:ser>
        <c:firstSliceAng val="228"/>
        <c:holeSize val="50"/>
      </c:doughnutChart>
      <c:spPr>
        <a:noFill/>
        <a:ln>
          <a:noFill/>
        </a:ln>
      </c:spPr>
    </c:plotArea>
    <c:plotVisOnly val="1"/>
    <c:dispBlanksAs val="zero"/>
  </c:chart>
  <c:spPr>
    <a:noFill/>
    <a:ln>
      <a:noFill/>
    </a:ln>
  </c:spPr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121289012940878"/>
          <c:y val="0.0322541084130488"/>
          <c:w val="0.757041360060898"/>
          <c:h val="0.89796418935491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4077"/>
            </a:solidFill>
            <a:ln>
              <a:noFill/>
            </a:ln>
          </c:spPr>
          <c:explosion val="0"/>
          <c:dPt>
            <c:idx val="0"/>
            <c:spPr>
              <a:solidFill>
                <a:srgbClr val="2fb4e9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1"/>
            <c:spPr>
              <a:solidFill>
                <a:srgbClr val="254061"/>
              </a:solidFill>
              <a:ln w="19080">
                <a:solidFill>
                  <a:srgbClr val="ffffff"/>
                </a:solidFill>
                <a:round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ГПН-АЗС</c:v>
                </c:pt>
                <c:pt idx="1">
                  <c:v>Независ. АЗС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77051</c:v>
                </c:pt>
                <c:pt idx="1">
                  <c:v>19685</c:v>
                </c:pt>
              </c:numCache>
            </c:numRef>
          </c:val>
        </c:ser>
        <c:firstSliceAng val="215"/>
        <c:holeSize val="50"/>
      </c:doughnutChart>
      <c:spPr>
        <a:noFill/>
        <a:ln>
          <a:noFill/>
        </a:ln>
      </c:spPr>
    </c:plotArea>
    <c:plotVisOnly val="1"/>
    <c:dispBlanksAs val="zero"/>
  </c:chart>
  <c:spPr>
    <a:noFill/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414677804295943"/>
          <c:y val="0.176173285198556"/>
          <c:w val="0.957338902147971"/>
          <c:h val="0.636101083032491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004077"/>
            </a:solidFill>
            <a:ln w="19440">
              <a:noFill/>
            </a:ln>
          </c:spPr>
          <c:invertIfNegative val="0"/>
          <c:dLbls>
            <c:dLbl>
              <c:idx val="0"/>
              <c:dLblPos val="ctr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dLblPos val="ctr"/>
              <c:showLegendKey val="0"/>
              <c:showVal val="0"/>
              <c:showCatName val="0"/>
              <c:showSerName val="0"/>
              <c:showPercent val="0"/>
            </c:dLbl>
            <c:dLblPos val="ctr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56422.996</c:v>
                </c:pt>
                <c:pt idx="1">
                  <c:v>56242.314</c:v>
                </c:pt>
              </c:numCache>
            </c:numRef>
          </c:val>
        </c:ser>
        <c:gapWidth val="30"/>
        <c:overlap val="100"/>
        <c:axId val="18329241"/>
        <c:axId val="58826407"/>
      </c:barChart>
      <c:catAx>
        <c:axId val="18329241"/>
        <c:scaling>
          <c:orientation val="maxMin"/>
        </c:scaling>
        <c:delete val="0"/>
        <c:axPos val="b"/>
        <c:numFmt formatCode="DD/MM/YYYY" sourceLinked="1"/>
        <c:majorTickMark val="none"/>
        <c:minorTickMark val="none"/>
        <c:tickLblPos val="none"/>
        <c:spPr>
          <a:ln w="9720">
            <a:solidFill>
              <a:srgbClr val="3c3c3c"/>
            </a:solidFill>
            <a:round/>
          </a:ln>
        </c:spPr>
        <c:txPr>
          <a:bodyPr/>
          <a:p>
            <a:pPr>
              <a:defRPr b="1" sz="922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defRPr>
            </a:pPr>
          </a:p>
        </c:txPr>
        <c:crossAx val="58826407"/>
        <c:crosses val="autoZero"/>
        <c:auto val="1"/>
        <c:lblAlgn val="ctr"/>
        <c:lblOffset val="100"/>
      </c:catAx>
      <c:valAx>
        <c:axId val="58826407"/>
        <c:scaling>
          <c:orientation val="minMax"/>
          <c:max val="56700"/>
          <c:min val="0"/>
        </c:scaling>
        <c:delete val="1"/>
        <c:axPos val="l"/>
        <c:numFmt formatCode="0" sourceLinked="0"/>
        <c:majorTickMark val="out"/>
        <c:minorTickMark val="none"/>
        <c:tickLblPos val="none"/>
        <c:spPr>
          <a:ln w="9360">
            <a:solidFill>
              <a:srgbClr val="8d8d8d"/>
            </a:solidFill>
            <a:round/>
          </a:ln>
        </c:spPr>
        <c:txPr>
          <a:bodyPr/>
          <a:p>
            <a:pPr>
              <a:defRPr b="1" sz="922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defRPr>
            </a:pPr>
          </a:p>
        </c:txPr>
        <c:crossAx val="18329241"/>
        <c:crosses val="autoZero"/>
      </c:valAx>
      <c:spPr>
        <a:noFill/>
        <a:ln w="19440"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414677804295943"/>
          <c:y val="0.176173285198556"/>
          <c:w val="0.957338902147971"/>
          <c:h val="0.636101083032491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004077"/>
            </a:solidFill>
            <a:ln w="19440">
              <a:noFill/>
            </a:ln>
          </c:spPr>
          <c:invertIfNegative val="0"/>
          <c:dLbls>
            <c:dLbl>
              <c:idx val="0"/>
              <c:dLblPos val="ctr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dLblPos val="ctr"/>
              <c:showLegendKey val="0"/>
              <c:showVal val="0"/>
              <c:showCatName val="0"/>
              <c:showSerName val="0"/>
              <c:showPercent val="0"/>
            </c:dLbl>
            <c:dLblPos val="ctr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2997.228</c:v>
                </c:pt>
                <c:pt idx="1">
                  <c:v>11384.932</c:v>
                </c:pt>
              </c:numCache>
            </c:numRef>
          </c:val>
        </c:ser>
        <c:gapWidth val="30"/>
        <c:overlap val="100"/>
        <c:axId val="2269173"/>
        <c:axId val="79174939"/>
      </c:barChart>
      <c:catAx>
        <c:axId val="2269173"/>
        <c:scaling>
          <c:orientation val="maxMin"/>
        </c:scaling>
        <c:delete val="0"/>
        <c:axPos val="b"/>
        <c:numFmt formatCode="DD/MM/YYYY" sourceLinked="1"/>
        <c:majorTickMark val="none"/>
        <c:minorTickMark val="none"/>
        <c:tickLblPos val="none"/>
        <c:spPr>
          <a:ln w="9720">
            <a:solidFill>
              <a:srgbClr val="3c3c3c"/>
            </a:solidFill>
            <a:round/>
          </a:ln>
        </c:spPr>
        <c:txPr>
          <a:bodyPr/>
          <a:p>
            <a:pPr>
              <a:defRPr b="1" sz="922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defRPr>
            </a:pPr>
          </a:p>
        </c:txPr>
        <c:crossAx val="79174939"/>
        <c:crosses val="autoZero"/>
        <c:auto val="1"/>
        <c:lblAlgn val="ctr"/>
        <c:lblOffset val="100"/>
      </c:catAx>
      <c:valAx>
        <c:axId val="79174939"/>
        <c:scaling>
          <c:orientation val="minMax"/>
          <c:max val="11600"/>
          <c:min val="0"/>
        </c:scaling>
        <c:delete val="1"/>
        <c:axPos val="l"/>
        <c:numFmt formatCode="0" sourceLinked="0"/>
        <c:majorTickMark val="out"/>
        <c:minorTickMark val="none"/>
        <c:tickLblPos val="none"/>
        <c:spPr>
          <a:ln w="9360">
            <a:solidFill>
              <a:srgbClr val="8d8d8d"/>
            </a:solidFill>
            <a:round/>
          </a:ln>
        </c:spPr>
        <c:txPr>
          <a:bodyPr/>
          <a:p>
            <a:pPr>
              <a:defRPr b="1" sz="922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defRPr>
            </a:pPr>
          </a:p>
        </c:txPr>
        <c:crossAx val="2269173"/>
        <c:crosses val="autoZero"/>
      </c:valAx>
      <c:spPr>
        <a:noFill/>
        <a:ln w="19440"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414677804295943"/>
          <c:y val="0.176173285198556"/>
          <c:w val="0.957338902147971"/>
          <c:h val="0.636101083032491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004077"/>
            </a:solidFill>
            <a:ln w="19440">
              <a:noFill/>
            </a:ln>
          </c:spPr>
          <c:invertIfNegative val="0"/>
          <c:dLbls>
            <c:dLbl>
              <c:idx val="0"/>
              <c:dLblPos val="ctr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dLblPos val="ctr"/>
              <c:showLegendKey val="0"/>
              <c:showVal val="0"/>
              <c:showCatName val="0"/>
              <c:showSerName val="0"/>
              <c:showPercent val="0"/>
            </c:dLbl>
            <c:dLblPos val="ctr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1400.674</c:v>
                </c:pt>
                <c:pt idx="1">
                  <c:v>3084.561</c:v>
                </c:pt>
              </c:numCache>
            </c:numRef>
          </c:val>
        </c:ser>
        <c:gapWidth val="30"/>
        <c:overlap val="100"/>
        <c:axId val="53401607"/>
        <c:axId val="89522813"/>
      </c:barChart>
      <c:catAx>
        <c:axId val="53401607"/>
        <c:scaling>
          <c:orientation val="maxMin"/>
        </c:scaling>
        <c:delete val="0"/>
        <c:axPos val="b"/>
        <c:numFmt formatCode="DD/MM/YYYY" sourceLinked="1"/>
        <c:majorTickMark val="none"/>
        <c:minorTickMark val="none"/>
        <c:tickLblPos val="none"/>
        <c:spPr>
          <a:ln w="9720">
            <a:solidFill>
              <a:srgbClr val="3c3c3c"/>
            </a:solidFill>
            <a:round/>
          </a:ln>
        </c:spPr>
        <c:txPr>
          <a:bodyPr/>
          <a:p>
            <a:pPr>
              <a:defRPr b="1" sz="922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defRPr>
            </a:pPr>
          </a:p>
        </c:txPr>
        <c:crossAx val="89522813"/>
        <c:crosses val="autoZero"/>
        <c:auto val="1"/>
        <c:lblAlgn val="ctr"/>
        <c:lblOffset val="100"/>
      </c:catAx>
      <c:valAx>
        <c:axId val="89522813"/>
        <c:scaling>
          <c:orientation val="minMax"/>
          <c:max val="3200"/>
          <c:min val="0"/>
        </c:scaling>
        <c:delete val="1"/>
        <c:axPos val="l"/>
        <c:numFmt formatCode="0" sourceLinked="0"/>
        <c:majorTickMark val="out"/>
        <c:minorTickMark val="none"/>
        <c:tickLblPos val="none"/>
        <c:spPr>
          <a:ln w="9360">
            <a:solidFill>
              <a:srgbClr val="8d8d8d"/>
            </a:solidFill>
            <a:round/>
          </a:ln>
        </c:spPr>
        <c:txPr>
          <a:bodyPr/>
          <a:p>
            <a:pPr>
              <a:defRPr b="1" sz="922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defRPr>
            </a:pPr>
          </a:p>
        </c:txPr>
        <c:crossAx val="53401607"/>
        <c:crosses val="autoZero"/>
      </c:valAx>
      <c:spPr>
        <a:noFill/>
        <a:ln w="19440"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414677804295943"/>
          <c:y val="0.176173285198556"/>
          <c:w val="0.957338902147971"/>
          <c:h val="0.636101083032491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004077"/>
            </a:solidFill>
            <a:ln w="19440">
              <a:noFill/>
            </a:ln>
          </c:spPr>
          <c:invertIfNegative val="0"/>
          <c:dLbls>
            <c:dLbl>
              <c:idx val="0"/>
              <c:dLblPos val="ctr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dLblPos val="ctr"/>
              <c:showLegendKey val="0"/>
              <c:showVal val="0"/>
              <c:showCatName val="0"/>
              <c:showSerName val="0"/>
              <c:showPercent val="0"/>
            </c:dLbl>
            <c:dLblPos val="ctr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3987.15</c:v>
                </c:pt>
                <c:pt idx="1">
                  <c:v>9847.771</c:v>
                </c:pt>
              </c:numCache>
            </c:numRef>
          </c:val>
        </c:ser>
        <c:gapWidth val="30"/>
        <c:overlap val="100"/>
        <c:axId val="24290557"/>
        <c:axId val="36160684"/>
      </c:barChart>
      <c:catAx>
        <c:axId val="24290557"/>
        <c:scaling>
          <c:orientation val="maxMin"/>
        </c:scaling>
        <c:delete val="0"/>
        <c:axPos val="b"/>
        <c:numFmt formatCode="DD/MM/YYYY" sourceLinked="1"/>
        <c:majorTickMark val="none"/>
        <c:minorTickMark val="none"/>
        <c:tickLblPos val="none"/>
        <c:spPr>
          <a:ln w="9720">
            <a:solidFill>
              <a:srgbClr val="3c3c3c"/>
            </a:solidFill>
            <a:round/>
          </a:ln>
        </c:spPr>
        <c:txPr>
          <a:bodyPr/>
          <a:p>
            <a:pPr>
              <a:defRPr b="1" sz="922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defRPr>
            </a:pPr>
          </a:p>
        </c:txPr>
        <c:crossAx val="36160684"/>
        <c:crosses val="autoZero"/>
        <c:auto val="1"/>
        <c:lblAlgn val="ctr"/>
        <c:lblOffset val="100"/>
      </c:catAx>
      <c:valAx>
        <c:axId val="36160684"/>
        <c:scaling>
          <c:orientation val="minMax"/>
          <c:max val="10000"/>
          <c:min val="0"/>
        </c:scaling>
        <c:delete val="1"/>
        <c:axPos val="l"/>
        <c:numFmt formatCode="0" sourceLinked="0"/>
        <c:majorTickMark val="out"/>
        <c:minorTickMark val="none"/>
        <c:tickLblPos val="none"/>
        <c:spPr>
          <a:ln w="9360">
            <a:solidFill>
              <a:srgbClr val="8d8d8d"/>
            </a:solidFill>
            <a:round/>
          </a:ln>
        </c:spPr>
        <c:txPr>
          <a:bodyPr/>
          <a:p>
            <a:pPr>
              <a:defRPr b="1" sz="922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defRPr>
            </a:pPr>
          </a:p>
        </c:txPr>
        <c:crossAx val="24290557"/>
        <c:crosses val="autoZero"/>
      </c:valAx>
      <c:spPr>
        <a:noFill/>
        <a:ln w="19440"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414677804295943"/>
          <c:y val="0.176173285198556"/>
          <c:w val="0.957338902147971"/>
          <c:h val="0.636101083032491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004077"/>
            </a:solidFill>
            <a:ln w="19440">
              <a:noFill/>
            </a:ln>
          </c:spPr>
          <c:invertIfNegative val="0"/>
          <c:dLbls>
            <c:dLbl>
              <c:idx val="0"/>
              <c:dLblPos val="ctr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dLblPos val="ctr"/>
              <c:showLegendKey val="0"/>
              <c:showVal val="0"/>
              <c:showCatName val="0"/>
              <c:showSerName val="0"/>
              <c:showPercent val="0"/>
            </c:dLbl>
            <c:dLblPos val="ctr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1243.283</c:v>
                </c:pt>
                <c:pt idx="1">
                  <c:v>3419.67</c:v>
                </c:pt>
              </c:numCache>
            </c:numRef>
          </c:val>
        </c:ser>
        <c:gapWidth val="30"/>
        <c:overlap val="100"/>
        <c:axId val="45507872"/>
        <c:axId val="85437679"/>
      </c:barChart>
      <c:catAx>
        <c:axId val="45507872"/>
        <c:scaling>
          <c:orientation val="maxMin"/>
        </c:scaling>
        <c:delete val="0"/>
        <c:axPos val="b"/>
        <c:numFmt formatCode="DD/MM/YYYY" sourceLinked="1"/>
        <c:majorTickMark val="none"/>
        <c:minorTickMark val="none"/>
        <c:tickLblPos val="none"/>
        <c:spPr>
          <a:ln w="9720">
            <a:solidFill>
              <a:srgbClr val="3c3c3c"/>
            </a:solidFill>
            <a:round/>
          </a:ln>
        </c:spPr>
        <c:txPr>
          <a:bodyPr/>
          <a:p>
            <a:pPr>
              <a:defRPr b="1" sz="922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defRPr>
            </a:pPr>
          </a:p>
        </c:txPr>
        <c:crossAx val="85437679"/>
        <c:crosses val="autoZero"/>
        <c:auto val="1"/>
        <c:lblAlgn val="ctr"/>
        <c:lblOffset val="100"/>
      </c:catAx>
      <c:valAx>
        <c:axId val="85437679"/>
        <c:scaling>
          <c:orientation val="minMax"/>
          <c:max val="3500"/>
          <c:min val="0"/>
        </c:scaling>
        <c:delete val="1"/>
        <c:axPos val="l"/>
        <c:numFmt formatCode="0" sourceLinked="0"/>
        <c:majorTickMark val="out"/>
        <c:minorTickMark val="none"/>
        <c:tickLblPos val="none"/>
        <c:spPr>
          <a:ln w="9360">
            <a:solidFill>
              <a:srgbClr val="8d8d8d"/>
            </a:solidFill>
            <a:round/>
          </a:ln>
        </c:spPr>
        <c:txPr>
          <a:bodyPr/>
          <a:p>
            <a:pPr>
              <a:defRPr b="1" sz="922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defRPr>
            </a:pPr>
          </a:p>
        </c:txPr>
        <c:crossAx val="45507872"/>
        <c:crosses val="autoZero"/>
      </c:valAx>
      <c:spPr>
        <a:noFill/>
        <a:ln w="19440"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414677804295943"/>
          <c:y val="0.176173285198556"/>
          <c:w val="0.957338902147971"/>
          <c:h val="0.636101083032491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004077"/>
            </a:solidFill>
            <a:ln w="19440">
              <a:noFill/>
            </a:ln>
          </c:spPr>
          <c:invertIfNegative val="0"/>
          <c:dLbls>
            <c:dLbl>
              <c:idx val="0"/>
              <c:dLblPos val="ctr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dLblPos val="ctr"/>
              <c:showLegendKey val="0"/>
              <c:showVal val="0"/>
              <c:showCatName val="0"/>
              <c:showSerName val="0"/>
              <c:showPercent val="0"/>
            </c:dLbl>
            <c:dLblPos val="ctr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</c:v>
                </c:pt>
                <c:pt idx="1">
                  <c:v>2069.93</c:v>
                </c:pt>
              </c:numCache>
            </c:numRef>
          </c:val>
        </c:ser>
        <c:gapWidth val="30"/>
        <c:overlap val="100"/>
        <c:axId val="37112118"/>
        <c:axId val="92956481"/>
      </c:barChart>
      <c:catAx>
        <c:axId val="37112118"/>
        <c:scaling>
          <c:orientation val="maxMin"/>
        </c:scaling>
        <c:delete val="0"/>
        <c:axPos val="b"/>
        <c:numFmt formatCode="DD/MM/YYYY" sourceLinked="1"/>
        <c:majorTickMark val="none"/>
        <c:minorTickMark val="none"/>
        <c:tickLblPos val="none"/>
        <c:spPr>
          <a:ln w="9720">
            <a:solidFill>
              <a:srgbClr val="3c3c3c"/>
            </a:solidFill>
            <a:round/>
          </a:ln>
        </c:spPr>
        <c:txPr>
          <a:bodyPr/>
          <a:p>
            <a:pPr>
              <a:defRPr b="1" sz="922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defRPr>
            </a:pPr>
          </a:p>
        </c:txPr>
        <c:crossAx val="92956481"/>
        <c:crosses val="autoZero"/>
        <c:auto val="1"/>
        <c:lblAlgn val="ctr"/>
        <c:lblOffset val="100"/>
      </c:catAx>
      <c:valAx>
        <c:axId val="92956481"/>
        <c:scaling>
          <c:orientation val="minMax"/>
          <c:max val="2070"/>
          <c:min val="0"/>
        </c:scaling>
        <c:delete val="1"/>
        <c:axPos val="l"/>
        <c:numFmt formatCode="0" sourceLinked="0"/>
        <c:majorTickMark val="out"/>
        <c:minorTickMark val="none"/>
        <c:tickLblPos val="none"/>
        <c:spPr>
          <a:ln w="9360">
            <a:solidFill>
              <a:srgbClr val="8d8d8d"/>
            </a:solidFill>
            <a:round/>
          </a:ln>
        </c:spPr>
        <c:txPr>
          <a:bodyPr/>
          <a:p>
            <a:pPr>
              <a:defRPr b="1" sz="922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defRPr>
            </a:pPr>
          </a:p>
        </c:txPr>
        <c:crossAx val="37112118"/>
        <c:crosses val="autoZero"/>
      </c:valAx>
      <c:spPr>
        <a:noFill/>
        <a:ln w="19440"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414677804295943"/>
          <c:y val="0.176173285198556"/>
          <c:w val="0.957338902147971"/>
          <c:h val="0.636101083032491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004077"/>
            </a:solidFill>
            <a:ln w="19440">
              <a:noFill/>
            </a:ln>
          </c:spPr>
          <c:invertIfNegative val="0"/>
          <c:dLbls>
            <c:dLbl>
              <c:idx val="0"/>
              <c:dLblPos val="ctr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dLblPos val="ctr"/>
              <c:showLegendKey val="0"/>
              <c:showVal val="0"/>
              <c:showCatName val="0"/>
              <c:showSerName val="0"/>
              <c:showPercent val="0"/>
            </c:dLbl>
            <c:dLblPos val="ctr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</c:v>
                </c:pt>
                <c:pt idx="1">
                  <c:v>1706.734</c:v>
                </c:pt>
              </c:numCache>
            </c:numRef>
          </c:val>
        </c:ser>
        <c:gapWidth val="30"/>
        <c:overlap val="100"/>
        <c:axId val="21577201"/>
        <c:axId val="30326914"/>
      </c:barChart>
      <c:catAx>
        <c:axId val="21577201"/>
        <c:scaling>
          <c:orientation val="maxMin"/>
        </c:scaling>
        <c:delete val="0"/>
        <c:axPos val="b"/>
        <c:numFmt formatCode="DD/MM/YYYY" sourceLinked="1"/>
        <c:majorTickMark val="none"/>
        <c:minorTickMark val="none"/>
        <c:tickLblPos val="none"/>
        <c:spPr>
          <a:ln w="9720">
            <a:solidFill>
              <a:srgbClr val="3c3c3c"/>
            </a:solidFill>
            <a:round/>
          </a:ln>
        </c:spPr>
        <c:txPr>
          <a:bodyPr/>
          <a:p>
            <a:pPr>
              <a:defRPr b="1" sz="922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defRPr>
            </a:pPr>
          </a:p>
        </c:txPr>
        <c:crossAx val="30326914"/>
        <c:crosses val="autoZero"/>
        <c:auto val="1"/>
        <c:lblAlgn val="ctr"/>
        <c:lblOffset val="100"/>
      </c:catAx>
      <c:valAx>
        <c:axId val="30326914"/>
        <c:scaling>
          <c:orientation val="minMax"/>
          <c:max val="1710"/>
          <c:min val="0"/>
        </c:scaling>
        <c:delete val="1"/>
        <c:axPos val="l"/>
        <c:numFmt formatCode="0" sourceLinked="0"/>
        <c:majorTickMark val="out"/>
        <c:minorTickMark val="none"/>
        <c:tickLblPos val="none"/>
        <c:spPr>
          <a:ln w="9360">
            <a:solidFill>
              <a:srgbClr val="8d8d8d"/>
            </a:solidFill>
            <a:round/>
          </a:ln>
        </c:spPr>
        <c:txPr>
          <a:bodyPr/>
          <a:p>
            <a:pPr>
              <a:defRPr b="1" sz="922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defRPr>
            </a:pPr>
          </a:p>
        </c:txPr>
        <c:crossAx val="21577201"/>
        <c:crosses val="autoZero"/>
      </c:valAx>
      <c:spPr>
        <a:noFill/>
        <a:ln w="19440"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2fb4e9"/>
            </a:solidFill>
            <a:ln w="28440">
              <a:solidFill>
                <a:srgbClr val="2fb4e9"/>
              </a:solidFill>
              <a:round/>
            </a:ln>
          </c:spPr>
          <c:marker>
            <c:symbol val="circle"/>
            <c:size val="5"/>
            <c:spPr>
              <a:solidFill>
                <a:srgbClr val="2fb4e9"/>
              </a:solidFill>
            </c:spPr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0"/>
              <c:showPercent val="0"/>
            </c:dLbl>
            <c:dLbl>
              <c:idx val="4"/>
              <c:dLblPos val="t"/>
              <c:showLegendKey val="0"/>
              <c:showVal val="1"/>
              <c:showCatName val="0"/>
              <c:showSerName val="0"/>
              <c:showPercent val="0"/>
            </c:dLbl>
            <c:dLbl>
              <c:idx val="5"/>
              <c:dLblPos val="r"/>
              <c:showLegendKey val="0"/>
              <c:showVal val="1"/>
              <c:showCatName val="0"/>
              <c:showSerName val="0"/>
              <c:showPercent val="0"/>
            </c:dLbl>
            <c:dLbl>
              <c:idx val="6"/>
              <c:dLblPos val="r"/>
              <c:showLegendKey val="0"/>
              <c:showVal val="1"/>
              <c:showCatName val="0"/>
              <c:showSerName val="0"/>
              <c:showPercent val="0"/>
            </c:dLbl>
            <c:dLbl>
              <c:idx val="7"/>
              <c:dLblPos val="r"/>
              <c:showLegendKey val="0"/>
              <c:showVal val="1"/>
              <c:showCatName val="0"/>
              <c:showSerName val="0"/>
              <c:showPercent val="0"/>
            </c:dLbl>
            <c:dLbl>
              <c:idx val="8"/>
              <c:dLblPos val="r"/>
              <c:showLegendKey val="0"/>
              <c:showVal val="1"/>
              <c:showCatName val="0"/>
              <c:showSerName val="0"/>
              <c:showPercent val="0"/>
            </c:dLbl>
            <c:dLbl>
              <c:idx val="9"/>
              <c:dLblPos val="r"/>
              <c:showLegendKey val="0"/>
              <c:showVal val="1"/>
              <c:showCatName val="0"/>
              <c:showSerName val="0"/>
              <c:showPercent val="0"/>
            </c:dLbl>
            <c:dLbl>
              <c:idx val="10"/>
              <c:dLblPos val="r"/>
              <c:showLegendKey val="0"/>
              <c:showVal val="1"/>
              <c:showCatName val="0"/>
              <c:showSerName val="0"/>
              <c:showPercent val="0"/>
            </c:dLbl>
            <c:dLbl>
              <c:idx val="11"/>
              <c:dLblPos val="r"/>
              <c:showLegendKey val="0"/>
              <c:showVal val="1"/>
              <c:showCatName val="0"/>
              <c:showSerName val="0"/>
              <c:showPercent val="0"/>
            </c:dLbl>
            <c:dLblPos val="b"/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12"/>
                <c:pt idx="0">
                  <c:v>янв.</c:v>
                </c:pt>
                <c:pt idx="1">
                  <c:v>фев</c:v>
                </c:pt>
                <c:pt idx="2">
                  <c:v>мар</c:v>
                </c:pt>
                <c:pt idx="3">
                  <c:v>апр</c:v>
                </c:pt>
                <c:pt idx="4">
                  <c:v>май</c:v>
                </c:pt>
                <c:pt idx="5">
                  <c:v>июн</c:v>
                </c:pt>
                <c:pt idx="6">
                  <c:v>июл</c:v>
                </c:pt>
                <c:pt idx="7">
                  <c:v>авг</c:v>
                </c:pt>
                <c:pt idx="8">
                  <c:v>сен</c:v>
                </c:pt>
                <c:pt idx="9">
                  <c:v>окт</c:v>
                </c:pt>
                <c:pt idx="10">
                  <c:v>ноя</c:v>
                </c:pt>
                <c:pt idx="11">
                  <c:v>дек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2"/>
                <c:pt idx="0">
                  <c:v>2055.638</c:v>
                </c:pt>
                <c:pt idx="1">
                  <c:v>4783.332</c:v>
                </c:pt>
                <c:pt idx="2">
                  <c:v>5388.056</c:v>
                </c:pt>
                <c:pt idx="3">
                  <c:v>6405.622</c:v>
                </c:pt>
                <c:pt idx="4">
                  <c:v>2178.078</c:v>
                </c:pt>
                <c:pt idx="5">
                  <c:v>1624.284</c:v>
                </c:pt>
                <c:pt idx="6">
                  <c:v>2619.06</c:v>
                </c:pt>
                <c:pt idx="7">
                  <c:v>10041.048</c:v>
                </c:pt>
                <c:pt idx="8">
                  <c:v>11547.988</c:v>
                </c:pt>
                <c:pt idx="9">
                  <c:v>10119.559</c:v>
                </c:pt>
                <c:pt idx="10">
                  <c:v>10009.034</c:v>
                </c:pt>
                <c:pt idx="11">
                  <c:v>9249.20599999999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254061"/>
            </a:solidFill>
            <a:ln w="28440">
              <a:solidFill>
                <a:srgbClr val="254061"/>
              </a:solidFill>
              <a:round/>
            </a:ln>
          </c:spPr>
          <c:marker>
            <c:symbol val="circle"/>
            <c:size val="5"/>
            <c:spPr>
              <a:solidFill>
                <a:srgbClr val="254061"/>
              </a:solidFill>
            </c:spPr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0"/>
              <c:showPercent val="0"/>
            </c:dLbl>
            <c:dLbl>
              <c:idx val="7"/>
              <c:dLblPos val="r"/>
              <c:showLegendKey val="0"/>
              <c:showVal val="1"/>
              <c:showCatName val="0"/>
              <c:showSerName val="0"/>
              <c:showPercent val="0"/>
            </c:dLbl>
            <c:dLbl>
              <c:idx val="8"/>
              <c:dLblPos val="r"/>
              <c:showLegendKey val="0"/>
              <c:showVal val="1"/>
              <c:showCatName val="0"/>
              <c:showSerName val="0"/>
              <c:showPercent val="0"/>
            </c:dLbl>
            <c:dLbl>
              <c:idx val="10"/>
              <c:dLblPos val="r"/>
              <c:showLegendKey val="0"/>
              <c:showVal val="1"/>
              <c:showCatName val="0"/>
              <c:showSerName val="0"/>
              <c:showPercent val="0"/>
            </c:dLbl>
            <c:dLblPos val="t"/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12"/>
                <c:pt idx="0">
                  <c:v>янв.</c:v>
                </c:pt>
                <c:pt idx="1">
                  <c:v>фев</c:v>
                </c:pt>
                <c:pt idx="2">
                  <c:v>мар</c:v>
                </c:pt>
                <c:pt idx="3">
                  <c:v>апр</c:v>
                </c:pt>
                <c:pt idx="4">
                  <c:v>май</c:v>
                </c:pt>
                <c:pt idx="5">
                  <c:v>июн</c:v>
                </c:pt>
                <c:pt idx="6">
                  <c:v>июл</c:v>
                </c:pt>
                <c:pt idx="7">
                  <c:v>авг</c:v>
                </c:pt>
                <c:pt idx="8">
                  <c:v>сен</c:v>
                </c:pt>
                <c:pt idx="9">
                  <c:v>окт</c:v>
                </c:pt>
                <c:pt idx="10">
                  <c:v>ноя</c:v>
                </c:pt>
                <c:pt idx="11">
                  <c:v>дек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12"/>
                <c:pt idx="0">
                  <c:v>2812.984</c:v>
                </c:pt>
                <c:pt idx="1">
                  <c:v>5744.152</c:v>
                </c:pt>
                <c:pt idx="2">
                  <c:v>6696.633</c:v>
                </c:pt>
                <c:pt idx="3">
                  <c:v>5677.548</c:v>
                </c:pt>
                <c:pt idx="4">
                  <c:v>12773.703</c:v>
                </c:pt>
                <c:pt idx="5">
                  <c:v>13749.121</c:v>
                </c:pt>
                <c:pt idx="6">
                  <c:v>13641.647</c:v>
                </c:pt>
                <c:pt idx="7">
                  <c:v>8181.403</c:v>
                </c:pt>
                <c:pt idx="8">
                  <c:v>4649.662</c:v>
                </c:pt>
                <c:pt idx="9">
                  <c:v>10540.63</c:v>
                </c:pt>
                <c:pt idx="10">
                  <c:v>8985.035</c:v>
                </c:pt>
                <c:pt idx="11">
                  <c:v>4808.637</c:v>
                </c:pt>
              </c:numCache>
            </c:numRef>
          </c:val>
          <c:smooth val="0"/>
        </c:ser>
        <c:hiLowLines>
          <c:spPr>
            <a:ln>
              <a:noFill/>
            </a:ln>
          </c:spPr>
        </c:hiLowLines>
        <c:marker val="1"/>
        <c:axId val="59632759"/>
        <c:axId val="27046961"/>
      </c:lineChart>
      <c:catAx>
        <c:axId val="59632759"/>
        <c:scaling>
          <c:orientation val="minMax"/>
        </c:scaling>
        <c:delete val="1"/>
        <c:axPos val="b"/>
        <c:numFmt formatCode="DD/MM/YYYY" sourceLinked="1"/>
        <c:majorTickMark val="out"/>
        <c:minorTickMark val="none"/>
        <c:tickLblPos val="none"/>
        <c:spPr>
          <a:ln w="9360">
            <a:solidFill>
              <a:srgbClr val="8d8d8d"/>
            </a:solidFill>
            <a:round/>
          </a:ln>
        </c:spPr>
        <c:txPr>
          <a:bodyPr/>
          <a:p>
            <a:pPr>
              <a:defRPr b="0" sz="1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defRPr>
            </a:pPr>
          </a:p>
        </c:txPr>
        <c:crossAx val="27046961"/>
        <c:crosses val="autoZero"/>
        <c:auto val="1"/>
        <c:lblAlgn val="ctr"/>
        <c:lblOffset val="100"/>
      </c:catAx>
      <c:valAx>
        <c:axId val="27046961"/>
        <c:scaling>
          <c:orientation val="minMax"/>
          <c:max val="16000"/>
          <c:min val="0"/>
        </c:scaling>
        <c:delete val="0"/>
        <c:axPos val="l"/>
        <c:majorGridlines>
          <c:spPr>
            <a:ln w="9360">
              <a:solidFill>
                <a:srgbClr val="d5d5d5"/>
              </a:solidFill>
              <a:round/>
            </a:ln>
          </c:spPr>
        </c:majorGridlines>
        <c:numFmt formatCode="_-* #,##0\ _₽_-;\-* #,##0\ _₽_-;_-* \-??\ _₽_-;_-@_-" sourceLinked="0"/>
        <c:majorTickMark val="out"/>
        <c:minorTickMark val="none"/>
        <c:tickLblPos val="nextTo"/>
        <c:spPr>
          <a:ln w="9360">
            <a:solidFill>
              <a:srgbClr val="ffffff"/>
            </a:solidFill>
            <a:round/>
          </a:ln>
        </c:spPr>
        <c:txPr>
          <a:bodyPr/>
          <a:p>
            <a:pPr>
              <a:defRPr b="1" sz="105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defRPr>
            </a:pPr>
          </a:p>
        </c:txPr>
        <c:crossAx val="59632759"/>
        <c:crosses val="autoZero"/>
        <c:crossBetween val="midCat"/>
      </c:valAx>
      <c:spPr>
        <a:solidFill>
          <a:srgbClr val="ffffff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&lt;верхний колонтитул&gt;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771D72F8-BEDC-4949-AA68-58CC1F8208EE}" type="slidenum"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PlaceHolder 1"/>
          <p:cNvSpPr>
            <a:spLocks noGrp="1"/>
          </p:cNvSpPr>
          <p:nvPr>
            <p:ph type="body"/>
          </p:nvPr>
        </p:nvSpPr>
        <p:spPr>
          <a:xfrm>
            <a:off x="928440" y="3317760"/>
            <a:ext cx="7425360" cy="3141720"/>
          </a:xfrm>
          <a:prstGeom prst="rect">
            <a:avLst/>
          </a:prstGeom>
        </p:spPr>
        <p:txBody>
          <a:bodyPr lIns="0" rIns="0" tIns="0" bIns="0"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8" name="CustomShape 2"/>
          <p:cNvSpPr/>
          <p:nvPr/>
        </p:nvSpPr>
        <p:spPr>
          <a:xfrm>
            <a:off x="5258520" y="6634440"/>
            <a:ext cx="4021560" cy="34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C062FD82-93A7-42EF-BA5C-EFDDF1E53640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PlaceHolder 1"/>
          <p:cNvSpPr>
            <a:spLocks noGrp="1"/>
          </p:cNvSpPr>
          <p:nvPr>
            <p:ph type="body"/>
          </p:nvPr>
        </p:nvSpPr>
        <p:spPr>
          <a:xfrm>
            <a:off x="928440" y="3317760"/>
            <a:ext cx="7425360" cy="3141720"/>
          </a:xfrm>
          <a:prstGeom prst="rect">
            <a:avLst/>
          </a:prstGeom>
        </p:spPr>
        <p:txBody>
          <a:bodyPr lIns="0" rIns="0" tIns="0" bIns="0"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0" name="CustomShape 2"/>
          <p:cNvSpPr/>
          <p:nvPr/>
        </p:nvSpPr>
        <p:spPr>
          <a:xfrm>
            <a:off x="5258520" y="6634440"/>
            <a:ext cx="4021560" cy="34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D1B53D8E-5120-4745-8A07-6B496F21D081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PlaceHolder 1"/>
          <p:cNvSpPr>
            <a:spLocks noGrp="1"/>
          </p:cNvSpPr>
          <p:nvPr>
            <p:ph type="body"/>
          </p:nvPr>
        </p:nvSpPr>
        <p:spPr>
          <a:xfrm>
            <a:off x="928440" y="3317760"/>
            <a:ext cx="7425360" cy="3141720"/>
          </a:xfrm>
          <a:prstGeom prst="rect">
            <a:avLst/>
          </a:prstGeom>
        </p:spPr>
        <p:txBody>
          <a:bodyPr lIns="0" rIns="0" tIns="0" bIns="0"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2" name="CustomShape 2"/>
          <p:cNvSpPr/>
          <p:nvPr/>
        </p:nvSpPr>
        <p:spPr>
          <a:xfrm>
            <a:off x="5258520" y="6634440"/>
            <a:ext cx="4021560" cy="34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01BFA0DE-AF63-4E08-AB9F-D8BE437D7EE2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PlaceHolder 1"/>
          <p:cNvSpPr>
            <a:spLocks noGrp="1"/>
          </p:cNvSpPr>
          <p:nvPr>
            <p:ph type="body"/>
          </p:nvPr>
        </p:nvSpPr>
        <p:spPr>
          <a:xfrm>
            <a:off x="928440" y="3317760"/>
            <a:ext cx="7425360" cy="3141720"/>
          </a:xfrm>
          <a:prstGeom prst="rect">
            <a:avLst/>
          </a:prstGeom>
        </p:spPr>
        <p:txBody>
          <a:bodyPr lIns="0" rIns="0" tIns="0" bIns="0"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4" name="CustomShape 2"/>
          <p:cNvSpPr/>
          <p:nvPr/>
        </p:nvSpPr>
        <p:spPr>
          <a:xfrm>
            <a:off x="5258520" y="6634440"/>
            <a:ext cx="4021560" cy="34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D260BE9A-DE7B-4BA8-91AE-D334D93635F9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4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4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4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4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4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4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4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4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4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4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oleObject" Target="../embeddings/oleObject1.bin"/><Relationship Id="rId3" Type="http://schemas.openxmlformats.org/officeDocument/2006/relationships/image" Target="../media/image1.wmf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0" name="Object 1"/>
          <p:cNvGraphicFramePr/>
          <p:nvPr/>
        </p:nvGraphicFramePr>
        <p:xfrm>
          <a:off x="1440" y="1440"/>
          <a:ext cx="360" cy="360"/>
        </p:xfrm>
        <a:graphic>
          <a:graphicData uri="http://schemas.openxmlformats.org/presentationml/2006/ole">
            <p:oleObj r:id="rId2" spid="">
              <p:embed/>
              <p:pic>
                <p:nvPicPr>
                  <p:cNvPr id="1" name="Объект 4" descr=""/>
                  <p:cNvPicPr/>
                  <p:nvPr/>
                </p:nvPicPr>
                <p:blipFill>
                  <a:blip r:embed="rId3"/>
                  <a:stretch/>
                </p:blipFill>
                <p:spPr>
                  <a:xfrm>
                    <a:off x="1440" y="1440"/>
                    <a:ext cx="360" cy="36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sp>
        <p:nvSpPr>
          <p:cNvPr id="2" name="Line 2"/>
          <p:cNvSpPr/>
          <p:nvPr/>
        </p:nvSpPr>
        <p:spPr>
          <a:xfrm>
            <a:off x="287280" y="1010880"/>
            <a:ext cx="8560080" cy="360"/>
          </a:xfrm>
          <a:prstGeom prst="line">
            <a:avLst/>
          </a:prstGeom>
          <a:ln w="12600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8638200" y="6535080"/>
            <a:ext cx="360" cy="108000"/>
          </a:xfrm>
          <a:prstGeom prst="line">
            <a:avLst/>
          </a:prstGeom>
          <a:ln>
            <a:solidFill>
              <a:schemeClr val="bg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4"/>
          <p:cNvSpPr/>
          <p:nvPr/>
        </p:nvSpPr>
        <p:spPr>
          <a:xfrm>
            <a:off x="8722440" y="6503760"/>
            <a:ext cx="214560" cy="159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fld id="{B1101907-9750-4718-9D37-7CB649AC0480}" type="slidenum">
              <a:rPr b="1" lang="ru-RU" sz="10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&lt;номер&gt;</a:t>
            </a:fld>
            <a:endParaRPr b="0" lang="ru-RU" sz="1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CustomShape 5"/>
          <p:cNvSpPr/>
          <p:nvPr/>
        </p:nvSpPr>
        <p:spPr>
          <a:xfrm>
            <a:off x="5435280" y="6500160"/>
            <a:ext cx="3148560" cy="16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r">
              <a:lnSpc>
                <a:spcPct val="100000"/>
              </a:lnSpc>
            </a:pPr>
            <a:r>
              <a:rPr b="0" lang="ru-RU" sz="1000" spc="-1" strike="noStrike">
                <a:solidFill>
                  <a:srgbClr val="706f6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Газпром нефть</a:t>
            </a:r>
            <a:endParaRPr b="0" lang="ru-RU" sz="1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6" hidden="1"/>
          <p:cNvSpPr/>
          <p:nvPr/>
        </p:nvSpPr>
        <p:spPr>
          <a:xfrm>
            <a:off x="5435280" y="6500160"/>
            <a:ext cx="3148560" cy="16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r">
              <a:lnSpc>
                <a:spcPct val="100000"/>
              </a:lnSpc>
            </a:pPr>
            <a:r>
              <a:rPr b="0" lang="ru-RU" sz="1000" spc="-1" strike="noStrike">
                <a:solidFill>
                  <a:srgbClr val="706f6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Gazprom Neft</a:t>
            </a:r>
            <a:endParaRPr b="0" lang="ru-RU" sz="1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CustomShape 7"/>
          <p:cNvSpPr/>
          <p:nvPr/>
        </p:nvSpPr>
        <p:spPr>
          <a:xfrm>
            <a:off x="297720" y="6499440"/>
            <a:ext cx="5038560" cy="164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" name="Object 8"/>
          <p:cNvGraphicFramePr/>
          <p:nvPr/>
        </p:nvGraphicFramePr>
        <p:xfrm>
          <a:off x="1440" y="1440"/>
          <a:ext cx="360" cy="360"/>
        </p:xfrm>
        <a:graphic>
          <a:graphicData uri="http://schemas.openxmlformats.org/presentationml/2006/ole">
            <p:oleObj r:id="rId4" spid="">
              <p:embed/>
              <p:pic>
                <p:nvPicPr>
                  <p:cNvPr id="9" name="Объект 4" descr=""/>
                  <p:cNvPicPr/>
                  <p:nvPr/>
                </p:nvPicPr>
                <p:blipFill>
                  <a:blip r:embed="rId5"/>
                  <a:stretch/>
                </p:blipFill>
                <p:spPr>
                  <a:xfrm>
                    <a:off x="1440" y="1440"/>
                    <a:ext cx="360" cy="36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sp>
        <p:nvSpPr>
          <p:cNvPr id="10" name="CustomShape 9"/>
          <p:cNvSpPr/>
          <p:nvPr/>
        </p:nvSpPr>
        <p:spPr>
          <a:xfrm>
            <a:off x="9144000" y="-25560"/>
            <a:ext cx="2081520" cy="5142240"/>
          </a:xfrm>
          <a:prstGeom prst="rect">
            <a:avLst/>
          </a:prstGeom>
          <a:noFill/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0" bIns="45000"/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Располагайте </a:t>
            </a:r>
            <a:br/>
            <a:r>
              <a:rPr b="0" lang="ru-RU" sz="12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объекты в рамках модульной сетки, </a:t>
            </a:r>
            <a:br/>
            <a:r>
              <a:rPr b="0" lang="ru-RU" sz="12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заданной направляющими. </a:t>
            </a:r>
            <a:endParaRPr b="0" lang="ru-RU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b="0" lang="ru-RU" sz="12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Для отображения/</a:t>
            </a:r>
            <a:br/>
            <a:r>
              <a:rPr b="0" lang="ru-RU" sz="12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скрытия направляющих используйте Alt+F9.</a:t>
            </a:r>
            <a:endParaRPr b="0" lang="ru-RU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CustomShape 10"/>
          <p:cNvSpPr/>
          <p:nvPr/>
        </p:nvSpPr>
        <p:spPr>
          <a:xfrm>
            <a:off x="9144000" y="5331960"/>
            <a:ext cx="2081520" cy="1591200"/>
          </a:xfrm>
          <a:prstGeom prst="rect">
            <a:avLst/>
          </a:prstGeom>
          <a:noFill/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0" bIns="45000" anchor="b"/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Для отображения колонтитула Gazprom Neft убедитесь, что выбран </a:t>
            </a:r>
            <a:br/>
            <a:r>
              <a:rPr b="0" lang="ru-RU" sz="12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его русскоязычный вариант (Газпром нефть) и нажмите на кнопку «Язык шаблона»</a:t>
            </a:r>
            <a:endParaRPr b="0" lang="ru-RU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1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1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3.wmf"/><Relationship Id="rId3" Type="http://schemas.openxmlformats.org/officeDocument/2006/relationships/image" Target="../media/image4.gif"/><Relationship Id="rId4" Type="http://schemas.openxmlformats.org/officeDocument/2006/relationships/image" Target="../media/image5.gif"/><Relationship Id="rId5" Type="http://schemas.openxmlformats.org/officeDocument/2006/relationships/chart" Target="../charts/chart1.xml"/><Relationship Id="rId6" Type="http://schemas.openxmlformats.org/officeDocument/2006/relationships/chart" Target="../charts/chart2.xml"/><Relationship Id="rId7" Type="http://schemas.openxmlformats.org/officeDocument/2006/relationships/chart" Target="../charts/chart3.xml"/><Relationship Id="rId8" Type="http://schemas.openxmlformats.org/officeDocument/2006/relationships/chart" Target="../charts/chart4.xml"/><Relationship Id="rId9" Type="http://schemas.openxmlformats.org/officeDocument/2006/relationships/chart" Target="../charts/chart5.xml"/><Relationship Id="rId10" Type="http://schemas.openxmlformats.org/officeDocument/2006/relationships/chart" Target="../charts/chart6.xml"/><Relationship Id="rId11" Type="http://schemas.openxmlformats.org/officeDocument/2006/relationships/chart" Target="../charts/chart7.xml"/><Relationship Id="rId12" Type="http://schemas.openxmlformats.org/officeDocument/2006/relationships/chart" Target="../charts/chart8.xml"/><Relationship Id="rId13" Type="http://schemas.openxmlformats.org/officeDocument/2006/relationships/slideLayout" Target="../slideLayouts/slideLayout1.xml"/><Relationship Id="rId14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6.wmf"/><Relationship Id="rId3" Type="http://schemas.openxmlformats.org/officeDocument/2006/relationships/chart" Target="../charts/chart9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6" Type="http://schemas.openxmlformats.org/officeDocument/2006/relationships/slideLayout" Target="../slideLayouts/slideLayout1.xml"/><Relationship Id="rId7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8.wmf"/><Relationship Id="rId3" Type="http://schemas.openxmlformats.org/officeDocument/2006/relationships/image" Target="../media/image9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10.wmf"/><Relationship Id="rId3" Type="http://schemas.openxmlformats.org/officeDocument/2006/relationships/chart" Target="../charts/chart10.xml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chart" Target="../charts/chart11.xml"/><Relationship Id="rId7" Type="http://schemas.openxmlformats.org/officeDocument/2006/relationships/oleObject" Target="../embeddings/oleObject2.bin"/><Relationship Id="rId8" Type="http://schemas.openxmlformats.org/officeDocument/2006/relationships/image" Target="../media/image13.wmf"/><Relationship Id="rId9" Type="http://schemas.openxmlformats.org/officeDocument/2006/relationships/chart" Target="../charts/chart12.xml"/><Relationship Id="rId10" Type="http://schemas.openxmlformats.org/officeDocument/2006/relationships/chart" Target="../charts/chart13.xml"/><Relationship Id="rId11" Type="http://schemas.openxmlformats.org/officeDocument/2006/relationships/chart" Target="../charts/chart14.xml"/><Relationship Id="rId12" Type="http://schemas.openxmlformats.org/officeDocument/2006/relationships/chart" Target="../charts/chart15.xml"/><Relationship Id="rId13" Type="http://schemas.openxmlformats.org/officeDocument/2006/relationships/chart" Target="../charts/chart16.xml"/><Relationship Id="rId14" Type="http://schemas.openxmlformats.org/officeDocument/2006/relationships/slideLayout" Target="../slideLayouts/slideLayout1.xml"/><Relationship Id="rId15" Type="http://schemas.openxmlformats.org/officeDocument/2006/relationships/notesSlide" Target="../notesSlides/notesSlide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Object 1"/>
          <p:cNvGraphicFramePr/>
          <p:nvPr/>
        </p:nvGraphicFramePr>
        <p:xfrm>
          <a:off x="1440" y="1440"/>
          <a:ext cx="360" cy="360"/>
        </p:xfrm>
        <a:graphic>
          <a:graphicData uri="http://schemas.openxmlformats.org/presentationml/2006/ole">
            <p:oleObj r:id="rId1" spid="">
              <p:embed/>
              <p:pic>
                <p:nvPicPr>
                  <p:cNvPr id="56" name="Объект 230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1440" y="1440"/>
                    <a:ext cx="360" cy="36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sp>
        <p:nvSpPr>
          <p:cNvPr id="57" name="CustomShape 2" hidden="1"/>
          <p:cNvSpPr/>
          <p:nvPr/>
        </p:nvSpPr>
        <p:spPr>
          <a:xfrm>
            <a:off x="0" y="0"/>
            <a:ext cx="157320" cy="157320"/>
          </a:xfrm>
          <a:prstGeom prst="rect">
            <a:avLst/>
          </a:prstGeom>
          <a:solidFill>
            <a:srgbClr val="ffffff"/>
          </a:solidFill>
          <a:ln w="12600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8" name="CustomShape 3"/>
          <p:cNvSpPr/>
          <p:nvPr/>
        </p:nvSpPr>
        <p:spPr>
          <a:xfrm>
            <a:off x="117360" y="2023200"/>
            <a:ext cx="2312640" cy="601920"/>
          </a:xfrm>
          <a:prstGeom prst="rect">
            <a:avLst/>
          </a:prstGeom>
          <a:solidFill>
            <a:schemeClr val="accent2">
              <a:lumMod val="40000"/>
              <a:lumOff val="60000"/>
              <a:alpha val="22000"/>
            </a:scheme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" name="CustomShape 4"/>
          <p:cNvSpPr/>
          <p:nvPr/>
        </p:nvSpPr>
        <p:spPr>
          <a:xfrm>
            <a:off x="117360" y="2674800"/>
            <a:ext cx="2312640" cy="601920"/>
          </a:xfrm>
          <a:prstGeom prst="rect">
            <a:avLst/>
          </a:prstGeom>
          <a:solidFill>
            <a:schemeClr val="accent2">
              <a:lumMod val="40000"/>
              <a:lumOff val="60000"/>
              <a:alpha val="22000"/>
            </a:scheme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5"/>
          <p:cNvSpPr/>
          <p:nvPr/>
        </p:nvSpPr>
        <p:spPr>
          <a:xfrm>
            <a:off x="117360" y="3326760"/>
            <a:ext cx="2312640" cy="601920"/>
          </a:xfrm>
          <a:prstGeom prst="rect">
            <a:avLst/>
          </a:prstGeom>
          <a:solidFill>
            <a:schemeClr val="accent2">
              <a:lumMod val="40000"/>
              <a:lumOff val="60000"/>
              <a:alpha val="22000"/>
            </a:scheme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6"/>
          <p:cNvSpPr/>
          <p:nvPr/>
        </p:nvSpPr>
        <p:spPr>
          <a:xfrm>
            <a:off x="117360" y="3978360"/>
            <a:ext cx="2312640" cy="601920"/>
          </a:xfrm>
          <a:prstGeom prst="rect">
            <a:avLst/>
          </a:prstGeom>
          <a:solidFill>
            <a:schemeClr val="accent2">
              <a:lumMod val="40000"/>
              <a:lumOff val="60000"/>
              <a:alpha val="22000"/>
            </a:scheme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7"/>
          <p:cNvSpPr/>
          <p:nvPr/>
        </p:nvSpPr>
        <p:spPr>
          <a:xfrm>
            <a:off x="117360" y="4630320"/>
            <a:ext cx="2312640" cy="601920"/>
          </a:xfrm>
          <a:prstGeom prst="rect">
            <a:avLst/>
          </a:prstGeom>
          <a:solidFill>
            <a:schemeClr val="accent2">
              <a:lumMod val="40000"/>
              <a:lumOff val="60000"/>
              <a:alpha val="22000"/>
            </a:scheme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CustomShape 8"/>
          <p:cNvSpPr/>
          <p:nvPr/>
        </p:nvSpPr>
        <p:spPr>
          <a:xfrm>
            <a:off x="117360" y="5281920"/>
            <a:ext cx="2312640" cy="601920"/>
          </a:xfrm>
          <a:prstGeom prst="rect">
            <a:avLst/>
          </a:prstGeom>
          <a:solidFill>
            <a:schemeClr val="accent2">
              <a:lumMod val="40000"/>
              <a:lumOff val="60000"/>
              <a:alpha val="22000"/>
            </a:scheme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CustomShape 9"/>
          <p:cNvSpPr/>
          <p:nvPr/>
        </p:nvSpPr>
        <p:spPr>
          <a:xfrm>
            <a:off x="117360" y="5933880"/>
            <a:ext cx="2312640" cy="601920"/>
          </a:xfrm>
          <a:prstGeom prst="rect">
            <a:avLst/>
          </a:prstGeom>
          <a:solidFill>
            <a:schemeClr val="accent2">
              <a:lumMod val="40000"/>
              <a:lumOff val="60000"/>
              <a:alpha val="22000"/>
            </a:scheme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5" name="Picture 2" descr=""/>
          <p:cNvPicPr/>
          <p:nvPr/>
        </p:nvPicPr>
        <p:blipFill>
          <a:blip r:embed="rId3"/>
          <a:stretch/>
        </p:blipFill>
        <p:spPr>
          <a:xfrm>
            <a:off x="63360" y="-136440"/>
            <a:ext cx="17640" cy="7920"/>
          </a:xfrm>
          <a:prstGeom prst="rect">
            <a:avLst/>
          </a:prstGeom>
          <a:ln>
            <a:noFill/>
          </a:ln>
        </p:spPr>
      </p:pic>
      <p:pic>
        <p:nvPicPr>
          <p:cNvPr id="66" name="Picture 4" descr=""/>
          <p:cNvPicPr/>
          <p:nvPr/>
        </p:nvPicPr>
        <p:blipFill>
          <a:blip r:embed="rId4"/>
          <a:stretch/>
        </p:blipFill>
        <p:spPr>
          <a:xfrm>
            <a:off x="216000" y="15840"/>
            <a:ext cx="17640" cy="7920"/>
          </a:xfrm>
          <a:prstGeom prst="rect">
            <a:avLst/>
          </a:prstGeom>
          <a:ln>
            <a:noFill/>
          </a:ln>
        </p:spPr>
      </p:pic>
      <p:sp>
        <p:nvSpPr>
          <p:cNvPr id="67" name="CustomShape 10"/>
          <p:cNvSpPr/>
          <p:nvPr/>
        </p:nvSpPr>
        <p:spPr>
          <a:xfrm>
            <a:off x="3123000" y="5810040"/>
            <a:ext cx="2129040" cy="24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10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Объем поставки суррогатов* (тн.)</a:t>
            </a:r>
            <a:endParaRPr b="0" lang="ru-RU" sz="1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CustomShape 11"/>
          <p:cNvSpPr/>
          <p:nvPr/>
        </p:nvSpPr>
        <p:spPr>
          <a:xfrm>
            <a:off x="3126600" y="6045120"/>
            <a:ext cx="586440" cy="561240"/>
          </a:xfrm>
          <a:prstGeom prst="ellipse">
            <a:avLst/>
          </a:prstGeom>
          <a:solidFill>
            <a:srgbClr val="ffffff"/>
          </a:solidFill>
          <a:ln w="12600">
            <a:solidFill>
              <a:srgbClr val="25406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9" name="CustomShape 12"/>
          <p:cNvSpPr/>
          <p:nvPr/>
        </p:nvSpPr>
        <p:spPr>
          <a:xfrm>
            <a:off x="3131640" y="6125400"/>
            <a:ext cx="580680" cy="408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algn="ctr">
              <a:lnSpc>
                <a:spcPct val="100000"/>
              </a:lnSpc>
            </a:pPr>
            <a:r>
              <a:rPr b="0" lang="ru-RU" sz="105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Более</a:t>
            </a:r>
            <a:endParaRPr b="0" lang="ru-RU" sz="10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05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10 000</a:t>
            </a:r>
            <a:endParaRPr b="0" lang="ru-RU" sz="10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CustomShape 13"/>
          <p:cNvSpPr/>
          <p:nvPr/>
        </p:nvSpPr>
        <p:spPr>
          <a:xfrm>
            <a:off x="3803040" y="6083280"/>
            <a:ext cx="505800" cy="472680"/>
          </a:xfrm>
          <a:prstGeom prst="ellipse">
            <a:avLst/>
          </a:prstGeom>
          <a:solidFill>
            <a:srgbClr val="ffffff"/>
          </a:solidFill>
          <a:ln w="12600">
            <a:solidFill>
              <a:srgbClr val="25406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1" name="CustomShape 14"/>
          <p:cNvSpPr/>
          <p:nvPr/>
        </p:nvSpPr>
        <p:spPr>
          <a:xfrm>
            <a:off x="3714120" y="6134760"/>
            <a:ext cx="700920" cy="36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Более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1 000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CustomShape 15"/>
          <p:cNvSpPr/>
          <p:nvPr/>
        </p:nvSpPr>
        <p:spPr>
          <a:xfrm>
            <a:off x="4488840" y="6165000"/>
            <a:ext cx="322200" cy="300960"/>
          </a:xfrm>
          <a:prstGeom prst="ellipse">
            <a:avLst/>
          </a:prstGeom>
          <a:solidFill>
            <a:srgbClr val="ffffff"/>
          </a:solidFill>
          <a:ln w="12600">
            <a:solidFill>
              <a:srgbClr val="25406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3" name="CustomShape 16"/>
          <p:cNvSpPr/>
          <p:nvPr/>
        </p:nvSpPr>
        <p:spPr>
          <a:xfrm>
            <a:off x="4297680" y="6180480"/>
            <a:ext cx="716760" cy="302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algn="ctr">
              <a:lnSpc>
                <a:spcPct val="100000"/>
              </a:lnSpc>
            </a:pPr>
            <a:r>
              <a:rPr b="0" lang="ru-RU" sz="7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менее</a:t>
            </a:r>
            <a:endParaRPr b="0" lang="ru-RU" sz="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7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1 000</a:t>
            </a:r>
            <a:endParaRPr b="0" lang="ru-RU" sz="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CustomShape 17"/>
          <p:cNvSpPr/>
          <p:nvPr/>
        </p:nvSpPr>
        <p:spPr>
          <a:xfrm>
            <a:off x="2716200" y="6608160"/>
            <a:ext cx="150732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*по базе данных Ж/Д перевозок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CustomShape 18"/>
          <p:cNvSpPr/>
          <p:nvPr/>
        </p:nvSpPr>
        <p:spPr>
          <a:xfrm>
            <a:off x="676440" y="327600"/>
            <a:ext cx="8192160" cy="60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0" lang="ru-RU" sz="1600" spc="-1" strike="noStrike" cap="all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Основные Регионы ОТГРУЗОК СУРРОГАТНОГО ТОПЛИВА Ж/Д ТРАСНПОРТОМ В ОМСКУЮ ОБЛАСТЬ: ХМАО, Оренбургская область, янао и р. Татарстан</a:t>
            </a:r>
            <a:endParaRPr b="0" lang="ru-RU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CustomShape 19"/>
          <p:cNvSpPr/>
          <p:nvPr/>
        </p:nvSpPr>
        <p:spPr>
          <a:xfrm>
            <a:off x="6757200" y="1896480"/>
            <a:ext cx="2352960" cy="33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algn="ctr">
              <a:lnSpc>
                <a:spcPct val="100000"/>
              </a:lnSpc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ООО "ПРОМЫШЛЕННАЯ ТРАНСПОРТНАЯ КОМПАНИЯ"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20"/>
          <p:cNvSpPr/>
          <p:nvPr/>
        </p:nvSpPr>
        <p:spPr>
          <a:xfrm>
            <a:off x="6347160" y="2653560"/>
            <a:ext cx="314352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algn="ctr">
              <a:lnSpc>
                <a:spcPct val="100000"/>
              </a:lnSpc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ООО "СИБСЕЛЬХОЗПРОДУКТ"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21"/>
          <p:cNvSpPr/>
          <p:nvPr/>
        </p:nvSpPr>
        <p:spPr>
          <a:xfrm>
            <a:off x="6838200" y="3938040"/>
            <a:ext cx="2174040" cy="580320"/>
          </a:xfrm>
          <a:prstGeom prst="roundRect">
            <a:avLst>
              <a:gd name="adj" fmla="val 8755"/>
            </a:avLst>
          </a:prstGeom>
          <a:solidFill>
            <a:schemeClr val="bg1"/>
          </a:solidFill>
          <a:ln w="12600">
            <a:solidFill>
              <a:schemeClr val="bg1">
                <a:lumMod val="50000"/>
              </a:schemeClr>
            </a:solidFill>
            <a:round/>
          </a:ln>
          <a:scene3d>
            <a:camera prst="orthographicFront">
              <a:rot lat="0" lon="0" rev="0"/>
            </a:camera>
            <a:lightRig dir="t" rig="threePt"/>
          </a:scene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79" name="CustomShape 22"/>
          <p:cNvSpPr/>
          <p:nvPr/>
        </p:nvSpPr>
        <p:spPr>
          <a:xfrm>
            <a:off x="6398280" y="3924360"/>
            <a:ext cx="300528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algn="ctr">
              <a:lnSpc>
                <a:spcPct val="100000"/>
              </a:lnSpc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ООО "МОНТАЖ-РЕСУРС"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CustomShape 23"/>
          <p:cNvSpPr/>
          <p:nvPr/>
        </p:nvSpPr>
        <p:spPr>
          <a:xfrm>
            <a:off x="6838200" y="2680920"/>
            <a:ext cx="2174040" cy="509760"/>
          </a:xfrm>
          <a:prstGeom prst="roundRect">
            <a:avLst>
              <a:gd name="adj" fmla="val 8755"/>
            </a:avLst>
          </a:prstGeom>
          <a:noFill/>
          <a:ln w="12600">
            <a:solidFill>
              <a:schemeClr val="bg1">
                <a:lumMod val="50000"/>
              </a:schemeClr>
            </a:solidFill>
            <a:round/>
          </a:ln>
          <a:scene3d>
            <a:camera prst="orthographicFront">
              <a:rot lat="0" lon="0" rev="0"/>
            </a:camera>
            <a:lightRig dir="t" rig="threePt"/>
          </a:scene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81" name="CustomShape 24"/>
          <p:cNvSpPr/>
          <p:nvPr/>
        </p:nvSpPr>
        <p:spPr>
          <a:xfrm>
            <a:off x="6838200" y="1908360"/>
            <a:ext cx="2174040" cy="685800"/>
          </a:xfrm>
          <a:prstGeom prst="roundRect">
            <a:avLst>
              <a:gd name="adj" fmla="val 8755"/>
            </a:avLst>
          </a:prstGeom>
          <a:noFill/>
          <a:ln w="12600">
            <a:solidFill>
              <a:schemeClr val="bg1">
                <a:lumMod val="50000"/>
              </a:schemeClr>
            </a:solidFill>
            <a:round/>
          </a:ln>
          <a:scene3d>
            <a:camera prst="orthographicFront">
              <a:rot lat="0" lon="0" rev="0"/>
            </a:camera>
            <a:lightRig dir="t" rig="threePt"/>
          </a:scene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82" name="CustomShape 25"/>
          <p:cNvSpPr/>
          <p:nvPr/>
        </p:nvSpPr>
        <p:spPr>
          <a:xfrm>
            <a:off x="6838200" y="1270440"/>
            <a:ext cx="2174040" cy="555120"/>
          </a:xfrm>
          <a:prstGeom prst="roundRect">
            <a:avLst>
              <a:gd name="adj" fmla="val 8755"/>
            </a:avLst>
          </a:prstGeom>
          <a:noFill/>
          <a:ln w="12600">
            <a:solidFill>
              <a:schemeClr val="bg1">
                <a:lumMod val="50000"/>
              </a:schemeClr>
            </a:solidFill>
            <a:round/>
          </a:ln>
          <a:scene3d>
            <a:camera prst="orthographicFront">
              <a:rot lat="0" lon="0" rev="0"/>
            </a:camera>
            <a:lightRig dir="t" rig="threePt"/>
          </a:scene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83" name="CustomShape 26"/>
          <p:cNvSpPr/>
          <p:nvPr/>
        </p:nvSpPr>
        <p:spPr>
          <a:xfrm>
            <a:off x="6838200" y="3268080"/>
            <a:ext cx="2174040" cy="572760"/>
          </a:xfrm>
          <a:prstGeom prst="roundRect">
            <a:avLst>
              <a:gd name="adj" fmla="val 8755"/>
            </a:avLst>
          </a:prstGeom>
          <a:noFill/>
          <a:ln w="12600">
            <a:solidFill>
              <a:schemeClr val="bg1">
                <a:lumMod val="50000"/>
              </a:schemeClr>
            </a:solidFill>
            <a:round/>
          </a:ln>
          <a:scene3d>
            <a:camera prst="orthographicFront">
              <a:rot lat="0" lon="0" rev="0"/>
            </a:camera>
            <a:lightRig dir="t" rig="threePt"/>
          </a:scene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84" name="CustomShape 27"/>
          <p:cNvSpPr/>
          <p:nvPr/>
        </p:nvSpPr>
        <p:spPr>
          <a:xfrm>
            <a:off x="6389640" y="3274560"/>
            <a:ext cx="300528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algn="ctr">
              <a:lnSpc>
                <a:spcPct val="100000"/>
              </a:lnSpc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ООО "СТИВИДОР"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28"/>
          <p:cNvSpPr/>
          <p:nvPr/>
        </p:nvSpPr>
        <p:spPr>
          <a:xfrm>
            <a:off x="6838200" y="4601880"/>
            <a:ext cx="2174040" cy="547200"/>
          </a:xfrm>
          <a:prstGeom prst="roundRect">
            <a:avLst>
              <a:gd name="adj" fmla="val 8755"/>
            </a:avLst>
          </a:prstGeom>
          <a:solidFill>
            <a:schemeClr val="bg1"/>
          </a:solidFill>
          <a:ln w="12600">
            <a:solidFill>
              <a:schemeClr val="bg1">
                <a:lumMod val="50000"/>
              </a:schemeClr>
            </a:solidFill>
            <a:round/>
          </a:ln>
          <a:scene3d>
            <a:camera prst="orthographicFront">
              <a:rot lat="0" lon="0" rev="0"/>
            </a:camera>
            <a:lightRig dir="t" rig="threePt"/>
          </a:scene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86" name="CustomShape 29"/>
          <p:cNvSpPr/>
          <p:nvPr/>
        </p:nvSpPr>
        <p:spPr>
          <a:xfrm>
            <a:off x="6287760" y="1288080"/>
            <a:ext cx="309276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algn="ctr">
              <a:lnSpc>
                <a:spcPct val="100000"/>
              </a:lnSpc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ООО "ОМСКОЙЛТРЕЙДИНГ"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30"/>
          <p:cNvSpPr/>
          <p:nvPr/>
        </p:nvSpPr>
        <p:spPr>
          <a:xfrm>
            <a:off x="6314040" y="4584240"/>
            <a:ext cx="309276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algn="ctr">
              <a:lnSpc>
                <a:spcPct val="100000"/>
              </a:lnSpc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ООО "ШТЕЙН"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88" name="Объект 1"/>
          <p:cNvGraphicFramePr/>
          <p:nvPr/>
        </p:nvGraphicFramePr>
        <p:xfrm>
          <a:off x="7250400" y="1360080"/>
          <a:ext cx="1206360" cy="498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9" name="CustomShape 31"/>
          <p:cNvSpPr/>
          <p:nvPr/>
        </p:nvSpPr>
        <p:spPr>
          <a:xfrm>
            <a:off x="6983640" y="1478520"/>
            <a:ext cx="295560" cy="9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ctr"/>
          <a:p>
            <a:pPr>
              <a:lnSpc>
                <a:spcPct val="100000"/>
              </a:lnSpc>
            </a:pPr>
            <a:r>
              <a:rPr b="1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2016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32"/>
          <p:cNvSpPr/>
          <p:nvPr/>
        </p:nvSpPr>
        <p:spPr>
          <a:xfrm>
            <a:off x="6983640" y="1645920"/>
            <a:ext cx="299160" cy="8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ctr"/>
          <a:p>
            <a:pPr>
              <a:lnSpc>
                <a:spcPct val="100000"/>
              </a:lnSpc>
            </a:pPr>
            <a:r>
              <a:rPr b="1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2017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33"/>
          <p:cNvSpPr/>
          <p:nvPr/>
        </p:nvSpPr>
        <p:spPr>
          <a:xfrm>
            <a:off x="8467920" y="1443600"/>
            <a:ext cx="440280" cy="25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11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+160%</a:t>
            </a:r>
            <a:endParaRPr b="0" lang="ru-RU" sz="1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34"/>
          <p:cNvSpPr/>
          <p:nvPr/>
        </p:nvSpPr>
        <p:spPr>
          <a:xfrm>
            <a:off x="8535960" y="1676160"/>
            <a:ext cx="309240" cy="54000"/>
          </a:xfrm>
          <a:prstGeom prst="rect">
            <a:avLst/>
          </a:prstGeom>
          <a:solidFill>
            <a:srgbClr val="ff0000"/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35"/>
          <p:cNvSpPr/>
          <p:nvPr/>
        </p:nvSpPr>
        <p:spPr>
          <a:xfrm>
            <a:off x="6662880" y="1000440"/>
            <a:ext cx="2438280" cy="24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1000" spc="-1" strike="noStrike" u="sng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Получатели суррогатного топлива [тн]</a:t>
            </a:r>
            <a:endParaRPr b="0" lang="ru-RU" sz="1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94" name="Объект 1"/>
          <p:cNvGraphicFramePr/>
          <p:nvPr/>
        </p:nvGraphicFramePr>
        <p:xfrm>
          <a:off x="7246080" y="2128680"/>
          <a:ext cx="1206360" cy="498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5" name="CustomShape 36"/>
          <p:cNvSpPr/>
          <p:nvPr/>
        </p:nvSpPr>
        <p:spPr>
          <a:xfrm>
            <a:off x="8576640" y="2193120"/>
            <a:ext cx="202320" cy="25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11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0%</a:t>
            </a:r>
            <a:endParaRPr b="0" lang="ru-RU" sz="1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37"/>
          <p:cNvSpPr/>
          <p:nvPr/>
        </p:nvSpPr>
        <p:spPr>
          <a:xfrm>
            <a:off x="8531640" y="2425680"/>
            <a:ext cx="309240" cy="54000"/>
          </a:xfrm>
          <a:prstGeom prst="rect">
            <a:avLst/>
          </a:prstGeom>
          <a:solidFill>
            <a:srgbClr val="ffc000"/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97" name="Объект 1"/>
          <p:cNvGraphicFramePr/>
          <p:nvPr/>
        </p:nvGraphicFramePr>
        <p:xfrm>
          <a:off x="7250400" y="2738880"/>
          <a:ext cx="1206360" cy="498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98" name="CustomShape 38"/>
          <p:cNvSpPr/>
          <p:nvPr/>
        </p:nvSpPr>
        <p:spPr>
          <a:xfrm>
            <a:off x="8467920" y="2813040"/>
            <a:ext cx="440280" cy="25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11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+280%</a:t>
            </a:r>
            <a:endParaRPr b="0" lang="ru-RU" sz="1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39"/>
          <p:cNvSpPr/>
          <p:nvPr/>
        </p:nvSpPr>
        <p:spPr>
          <a:xfrm>
            <a:off x="8535960" y="3045600"/>
            <a:ext cx="309240" cy="54000"/>
          </a:xfrm>
          <a:prstGeom prst="rect">
            <a:avLst/>
          </a:prstGeom>
          <a:solidFill>
            <a:srgbClr val="ff0000"/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100" name="Объект 1"/>
          <p:cNvGraphicFramePr/>
          <p:nvPr/>
        </p:nvGraphicFramePr>
        <p:xfrm>
          <a:off x="7246080" y="3353400"/>
          <a:ext cx="1206360" cy="498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1" name="CustomShape 40"/>
          <p:cNvSpPr/>
          <p:nvPr/>
        </p:nvSpPr>
        <p:spPr>
          <a:xfrm>
            <a:off x="8463600" y="3427920"/>
            <a:ext cx="440280" cy="25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11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+120%</a:t>
            </a:r>
            <a:endParaRPr b="0" lang="ru-RU" sz="1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41"/>
          <p:cNvSpPr/>
          <p:nvPr/>
        </p:nvSpPr>
        <p:spPr>
          <a:xfrm>
            <a:off x="8531640" y="3660480"/>
            <a:ext cx="309240" cy="54000"/>
          </a:xfrm>
          <a:prstGeom prst="rect">
            <a:avLst/>
          </a:prstGeom>
          <a:solidFill>
            <a:srgbClr val="ff0000"/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103" name="Объект 1"/>
          <p:cNvGraphicFramePr/>
          <p:nvPr/>
        </p:nvGraphicFramePr>
        <p:xfrm>
          <a:off x="7250400" y="4053240"/>
          <a:ext cx="1206360" cy="498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04" name="CustomShape 42"/>
          <p:cNvSpPr/>
          <p:nvPr/>
        </p:nvSpPr>
        <p:spPr>
          <a:xfrm>
            <a:off x="8467920" y="4137120"/>
            <a:ext cx="440280" cy="25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11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+147%</a:t>
            </a:r>
            <a:endParaRPr b="0" lang="ru-RU" sz="1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43"/>
          <p:cNvSpPr/>
          <p:nvPr/>
        </p:nvSpPr>
        <p:spPr>
          <a:xfrm>
            <a:off x="8535960" y="4369680"/>
            <a:ext cx="309240" cy="54000"/>
          </a:xfrm>
          <a:prstGeom prst="rect">
            <a:avLst/>
          </a:prstGeom>
          <a:solidFill>
            <a:srgbClr val="ff0000"/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106" name="Объект 1"/>
          <p:cNvGraphicFramePr/>
          <p:nvPr/>
        </p:nvGraphicFramePr>
        <p:xfrm>
          <a:off x="7245720" y="4683240"/>
          <a:ext cx="1206360" cy="498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07" name="CustomShape 44"/>
          <p:cNvSpPr/>
          <p:nvPr/>
        </p:nvSpPr>
        <p:spPr>
          <a:xfrm>
            <a:off x="8463600" y="4767120"/>
            <a:ext cx="440280" cy="25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11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+175%</a:t>
            </a:r>
            <a:endParaRPr b="0" lang="ru-RU" sz="1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45"/>
          <p:cNvSpPr/>
          <p:nvPr/>
        </p:nvSpPr>
        <p:spPr>
          <a:xfrm>
            <a:off x="8531640" y="4999680"/>
            <a:ext cx="309240" cy="54000"/>
          </a:xfrm>
          <a:prstGeom prst="rect">
            <a:avLst/>
          </a:prstGeom>
          <a:solidFill>
            <a:srgbClr val="ff0000"/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46"/>
          <p:cNvSpPr/>
          <p:nvPr/>
        </p:nvSpPr>
        <p:spPr>
          <a:xfrm>
            <a:off x="6983640" y="2250360"/>
            <a:ext cx="295560" cy="9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ctr"/>
          <a:p>
            <a:pPr>
              <a:lnSpc>
                <a:spcPct val="100000"/>
              </a:lnSpc>
            </a:pPr>
            <a:r>
              <a:rPr b="1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2016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47"/>
          <p:cNvSpPr/>
          <p:nvPr/>
        </p:nvSpPr>
        <p:spPr>
          <a:xfrm>
            <a:off x="6983640" y="2417760"/>
            <a:ext cx="299160" cy="8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ctr"/>
          <a:p>
            <a:pPr>
              <a:lnSpc>
                <a:spcPct val="100000"/>
              </a:lnSpc>
            </a:pPr>
            <a:r>
              <a:rPr b="1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2017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CustomShape 48"/>
          <p:cNvSpPr/>
          <p:nvPr/>
        </p:nvSpPr>
        <p:spPr>
          <a:xfrm>
            <a:off x="6983640" y="2858400"/>
            <a:ext cx="295560" cy="9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ctr"/>
          <a:p>
            <a:pPr>
              <a:lnSpc>
                <a:spcPct val="100000"/>
              </a:lnSpc>
            </a:pPr>
            <a:r>
              <a:rPr b="1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2016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49"/>
          <p:cNvSpPr/>
          <p:nvPr/>
        </p:nvSpPr>
        <p:spPr>
          <a:xfrm>
            <a:off x="6983640" y="3026160"/>
            <a:ext cx="299160" cy="8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ctr"/>
          <a:p>
            <a:pPr>
              <a:lnSpc>
                <a:spcPct val="100000"/>
              </a:lnSpc>
            </a:pPr>
            <a:r>
              <a:rPr b="1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2017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50"/>
          <p:cNvSpPr/>
          <p:nvPr/>
        </p:nvSpPr>
        <p:spPr>
          <a:xfrm>
            <a:off x="6983640" y="3458880"/>
            <a:ext cx="295560" cy="9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ctr"/>
          <a:p>
            <a:pPr>
              <a:lnSpc>
                <a:spcPct val="100000"/>
              </a:lnSpc>
            </a:pPr>
            <a:r>
              <a:rPr b="1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2016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CustomShape 51"/>
          <p:cNvSpPr/>
          <p:nvPr/>
        </p:nvSpPr>
        <p:spPr>
          <a:xfrm>
            <a:off x="6983640" y="3626280"/>
            <a:ext cx="299160" cy="8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ctr"/>
          <a:p>
            <a:pPr>
              <a:lnSpc>
                <a:spcPct val="100000"/>
              </a:lnSpc>
            </a:pPr>
            <a:r>
              <a:rPr b="1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2017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CustomShape 52"/>
          <p:cNvSpPr/>
          <p:nvPr/>
        </p:nvSpPr>
        <p:spPr>
          <a:xfrm>
            <a:off x="6989400" y="4184640"/>
            <a:ext cx="295560" cy="9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ctr"/>
          <a:p>
            <a:pPr>
              <a:lnSpc>
                <a:spcPct val="100000"/>
              </a:lnSpc>
            </a:pPr>
            <a:r>
              <a:rPr b="1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2016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CustomShape 53"/>
          <p:cNvSpPr/>
          <p:nvPr/>
        </p:nvSpPr>
        <p:spPr>
          <a:xfrm>
            <a:off x="6989400" y="4352040"/>
            <a:ext cx="299160" cy="8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ctr"/>
          <a:p>
            <a:pPr>
              <a:lnSpc>
                <a:spcPct val="100000"/>
              </a:lnSpc>
            </a:pPr>
            <a:r>
              <a:rPr b="1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2017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CustomShape 54"/>
          <p:cNvSpPr/>
          <p:nvPr/>
        </p:nvSpPr>
        <p:spPr>
          <a:xfrm>
            <a:off x="6983640" y="4814640"/>
            <a:ext cx="295560" cy="9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ctr"/>
          <a:p>
            <a:pPr>
              <a:lnSpc>
                <a:spcPct val="100000"/>
              </a:lnSpc>
            </a:pPr>
            <a:r>
              <a:rPr b="1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2016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55"/>
          <p:cNvSpPr/>
          <p:nvPr/>
        </p:nvSpPr>
        <p:spPr>
          <a:xfrm>
            <a:off x="6983640" y="4982400"/>
            <a:ext cx="299160" cy="8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ctr"/>
          <a:p>
            <a:pPr>
              <a:lnSpc>
                <a:spcPct val="100000"/>
              </a:lnSpc>
            </a:pPr>
            <a:r>
              <a:rPr b="1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2017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Line 56"/>
          <p:cNvSpPr/>
          <p:nvPr/>
        </p:nvSpPr>
        <p:spPr>
          <a:xfrm flipH="1" flipV="1">
            <a:off x="6351840" y="3920040"/>
            <a:ext cx="256320" cy="135720"/>
          </a:xfrm>
          <a:prstGeom prst="line">
            <a:avLst/>
          </a:prstGeom>
          <a:ln>
            <a:solidFill>
              <a:schemeClr val="bg1"/>
            </a:solidFill>
            <a:custDash>
              <a:ds d="1000000" sp="8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Line 57"/>
          <p:cNvSpPr/>
          <p:nvPr/>
        </p:nvSpPr>
        <p:spPr>
          <a:xfrm flipH="1" flipV="1">
            <a:off x="5484240" y="4072680"/>
            <a:ext cx="93240" cy="624960"/>
          </a:xfrm>
          <a:prstGeom prst="line">
            <a:avLst/>
          </a:prstGeom>
          <a:ln>
            <a:solidFill>
              <a:schemeClr val="bg1"/>
            </a:solidFill>
            <a:custDash>
              <a:ds d="1000000" sp="8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CustomShape 58"/>
          <p:cNvSpPr/>
          <p:nvPr/>
        </p:nvSpPr>
        <p:spPr>
          <a:xfrm>
            <a:off x="5204160" y="4261320"/>
            <a:ext cx="494280" cy="769320"/>
          </a:xfrm>
          <a:custGeom>
            <a:avLst/>
            <a:gdLst/>
            <a:ahLst/>
            <a:rect l="l" t="t" r="r" b="b"/>
            <a:pathLst>
              <a:path w="567350" h="914400">
                <a:moveTo>
                  <a:pt x="304800" y="0"/>
                </a:moveTo>
                <a:cubicBezTo>
                  <a:pt x="456474" y="202474"/>
                  <a:pt x="608149" y="404948"/>
                  <a:pt x="557349" y="557348"/>
                </a:cubicBezTo>
                <a:cubicBezTo>
                  <a:pt x="506549" y="709748"/>
                  <a:pt x="253274" y="812074"/>
                  <a:pt x="0" y="914400"/>
                </a:cubicBezTo>
              </a:path>
            </a:pathLst>
          </a:custGeom>
          <a:noFill/>
          <a:ln w="12600">
            <a:solidFill>
              <a:srgbClr val="254061"/>
            </a:solidFill>
            <a:custDash>
              <a:ds d="400000" sp="300000"/>
            </a:custDash>
            <a:round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2" name="CustomShape 59"/>
          <p:cNvSpPr/>
          <p:nvPr/>
        </p:nvSpPr>
        <p:spPr>
          <a:xfrm>
            <a:off x="2840400" y="3529440"/>
            <a:ext cx="370440" cy="332280"/>
          </a:xfrm>
          <a:custGeom>
            <a:avLst/>
            <a:gdLst/>
            <a:ahLst/>
            <a:rect l="l" t="t" r="r" b="b"/>
            <a:pathLst>
              <a:path w="107" h="96">
                <a:moveTo>
                  <a:pt x="107" y="80"/>
                </a:moveTo>
                <a:lnTo>
                  <a:pt x="105" y="76"/>
                </a:lnTo>
                <a:lnTo>
                  <a:pt x="107" y="68"/>
                </a:lnTo>
                <a:lnTo>
                  <a:pt x="98" y="59"/>
                </a:lnTo>
                <a:lnTo>
                  <a:pt x="103" y="53"/>
                </a:lnTo>
                <a:lnTo>
                  <a:pt x="107" y="52"/>
                </a:lnTo>
                <a:lnTo>
                  <a:pt x="107" y="46"/>
                </a:lnTo>
                <a:lnTo>
                  <a:pt x="98" y="46"/>
                </a:lnTo>
                <a:lnTo>
                  <a:pt x="98" y="50"/>
                </a:lnTo>
                <a:lnTo>
                  <a:pt x="94" y="53"/>
                </a:lnTo>
                <a:lnTo>
                  <a:pt x="91" y="52"/>
                </a:lnTo>
                <a:lnTo>
                  <a:pt x="91" y="48"/>
                </a:lnTo>
                <a:lnTo>
                  <a:pt x="91" y="43"/>
                </a:lnTo>
                <a:lnTo>
                  <a:pt x="83" y="37"/>
                </a:lnTo>
                <a:lnTo>
                  <a:pt x="71" y="37"/>
                </a:lnTo>
                <a:lnTo>
                  <a:pt x="67" y="34"/>
                </a:lnTo>
                <a:lnTo>
                  <a:pt x="67" y="30"/>
                </a:lnTo>
                <a:lnTo>
                  <a:pt x="57" y="32"/>
                </a:lnTo>
                <a:lnTo>
                  <a:pt x="46" y="27"/>
                </a:lnTo>
                <a:lnTo>
                  <a:pt x="50" y="21"/>
                </a:lnTo>
                <a:lnTo>
                  <a:pt x="44" y="12"/>
                </a:lnTo>
                <a:lnTo>
                  <a:pt x="44" y="12"/>
                </a:lnTo>
                <a:lnTo>
                  <a:pt x="44" y="12"/>
                </a:lnTo>
                <a:lnTo>
                  <a:pt x="43" y="11"/>
                </a:lnTo>
                <a:lnTo>
                  <a:pt x="41" y="9"/>
                </a:lnTo>
                <a:lnTo>
                  <a:pt x="37" y="9"/>
                </a:lnTo>
                <a:lnTo>
                  <a:pt x="37" y="9"/>
                </a:lnTo>
                <a:lnTo>
                  <a:pt x="34" y="7"/>
                </a:lnTo>
                <a:lnTo>
                  <a:pt x="30" y="5"/>
                </a:lnTo>
                <a:lnTo>
                  <a:pt x="27" y="0"/>
                </a:lnTo>
                <a:lnTo>
                  <a:pt x="23" y="0"/>
                </a:lnTo>
                <a:lnTo>
                  <a:pt x="23" y="0"/>
                </a:lnTo>
                <a:lnTo>
                  <a:pt x="18" y="5"/>
                </a:lnTo>
                <a:lnTo>
                  <a:pt x="14" y="9"/>
                </a:lnTo>
                <a:lnTo>
                  <a:pt x="12" y="9"/>
                </a:lnTo>
                <a:lnTo>
                  <a:pt x="12" y="9"/>
                </a:lnTo>
                <a:lnTo>
                  <a:pt x="9" y="7"/>
                </a:lnTo>
                <a:lnTo>
                  <a:pt x="7" y="7"/>
                </a:lnTo>
                <a:lnTo>
                  <a:pt x="5" y="7"/>
                </a:lnTo>
                <a:lnTo>
                  <a:pt x="5" y="7"/>
                </a:lnTo>
                <a:lnTo>
                  <a:pt x="5" y="11"/>
                </a:lnTo>
                <a:lnTo>
                  <a:pt x="5" y="12"/>
                </a:lnTo>
                <a:lnTo>
                  <a:pt x="7" y="16"/>
                </a:lnTo>
                <a:lnTo>
                  <a:pt x="5" y="18"/>
                </a:lnTo>
                <a:lnTo>
                  <a:pt x="5" y="18"/>
                </a:lnTo>
                <a:lnTo>
                  <a:pt x="3" y="20"/>
                </a:lnTo>
                <a:lnTo>
                  <a:pt x="2" y="20"/>
                </a:lnTo>
                <a:lnTo>
                  <a:pt x="0" y="21"/>
                </a:lnTo>
                <a:lnTo>
                  <a:pt x="0" y="21"/>
                </a:lnTo>
                <a:lnTo>
                  <a:pt x="0" y="28"/>
                </a:lnTo>
                <a:lnTo>
                  <a:pt x="0" y="36"/>
                </a:lnTo>
                <a:lnTo>
                  <a:pt x="0" y="36"/>
                </a:lnTo>
                <a:lnTo>
                  <a:pt x="7" y="39"/>
                </a:lnTo>
                <a:lnTo>
                  <a:pt x="12" y="41"/>
                </a:lnTo>
                <a:lnTo>
                  <a:pt x="12" y="41"/>
                </a:lnTo>
                <a:lnTo>
                  <a:pt x="18" y="43"/>
                </a:lnTo>
                <a:lnTo>
                  <a:pt x="23" y="43"/>
                </a:lnTo>
                <a:lnTo>
                  <a:pt x="23" y="43"/>
                </a:lnTo>
                <a:lnTo>
                  <a:pt x="28" y="46"/>
                </a:lnTo>
                <a:lnTo>
                  <a:pt x="30" y="50"/>
                </a:lnTo>
                <a:lnTo>
                  <a:pt x="32" y="50"/>
                </a:lnTo>
                <a:lnTo>
                  <a:pt x="30" y="52"/>
                </a:lnTo>
                <a:lnTo>
                  <a:pt x="30" y="52"/>
                </a:lnTo>
                <a:lnTo>
                  <a:pt x="30" y="53"/>
                </a:lnTo>
                <a:lnTo>
                  <a:pt x="30" y="57"/>
                </a:lnTo>
                <a:lnTo>
                  <a:pt x="32" y="59"/>
                </a:lnTo>
                <a:lnTo>
                  <a:pt x="34" y="60"/>
                </a:lnTo>
                <a:lnTo>
                  <a:pt x="34" y="60"/>
                </a:lnTo>
                <a:lnTo>
                  <a:pt x="34" y="66"/>
                </a:lnTo>
                <a:lnTo>
                  <a:pt x="34" y="66"/>
                </a:lnTo>
                <a:lnTo>
                  <a:pt x="34" y="73"/>
                </a:lnTo>
                <a:lnTo>
                  <a:pt x="34" y="73"/>
                </a:lnTo>
                <a:lnTo>
                  <a:pt x="34" y="75"/>
                </a:lnTo>
                <a:lnTo>
                  <a:pt x="34" y="78"/>
                </a:lnTo>
                <a:lnTo>
                  <a:pt x="35" y="82"/>
                </a:lnTo>
                <a:lnTo>
                  <a:pt x="35" y="82"/>
                </a:lnTo>
                <a:lnTo>
                  <a:pt x="37" y="89"/>
                </a:lnTo>
                <a:lnTo>
                  <a:pt x="37" y="89"/>
                </a:lnTo>
                <a:lnTo>
                  <a:pt x="50" y="89"/>
                </a:lnTo>
                <a:lnTo>
                  <a:pt x="50" y="89"/>
                </a:lnTo>
                <a:lnTo>
                  <a:pt x="57" y="87"/>
                </a:lnTo>
                <a:lnTo>
                  <a:pt x="64" y="84"/>
                </a:lnTo>
                <a:lnTo>
                  <a:pt x="67" y="84"/>
                </a:lnTo>
                <a:lnTo>
                  <a:pt x="73" y="84"/>
                </a:lnTo>
                <a:lnTo>
                  <a:pt x="73" y="84"/>
                </a:lnTo>
                <a:lnTo>
                  <a:pt x="83" y="89"/>
                </a:lnTo>
                <a:lnTo>
                  <a:pt x="87" y="89"/>
                </a:lnTo>
                <a:lnTo>
                  <a:pt x="89" y="92"/>
                </a:lnTo>
                <a:lnTo>
                  <a:pt x="91" y="94"/>
                </a:lnTo>
                <a:lnTo>
                  <a:pt x="99" y="96"/>
                </a:lnTo>
                <a:lnTo>
                  <a:pt x="103" y="94"/>
                </a:lnTo>
                <a:lnTo>
                  <a:pt x="99" y="92"/>
                </a:lnTo>
                <a:lnTo>
                  <a:pt x="107" y="80"/>
                </a:lnTo>
                <a:lnTo>
                  <a:pt x="107" y="80"/>
                </a:lnTo>
                <a:lnTo>
                  <a:pt x="107" y="80"/>
                </a:lnTo>
                <a:lnTo>
                  <a:pt x="107" y="80"/>
                </a:lnTo>
                <a:close/>
              </a:path>
            </a:pathLst>
          </a:custGeom>
          <a:solidFill>
            <a:srgbClr val="a3a3a3"/>
          </a:solidFill>
          <a:ln w="324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CustomShape 60"/>
          <p:cNvSpPr/>
          <p:nvPr/>
        </p:nvSpPr>
        <p:spPr>
          <a:xfrm>
            <a:off x="3222720" y="3734280"/>
            <a:ext cx="443160" cy="446760"/>
          </a:xfrm>
          <a:custGeom>
            <a:avLst/>
            <a:gdLst/>
            <a:ahLst/>
            <a:rect l="l" t="t" r="r" b="b"/>
            <a:pathLst>
              <a:path w="128" h="129">
                <a:moveTo>
                  <a:pt x="117" y="14"/>
                </a:moveTo>
                <a:lnTo>
                  <a:pt x="117" y="14"/>
                </a:lnTo>
                <a:lnTo>
                  <a:pt x="109" y="16"/>
                </a:lnTo>
                <a:lnTo>
                  <a:pt x="109" y="16"/>
                </a:lnTo>
                <a:lnTo>
                  <a:pt x="105" y="14"/>
                </a:lnTo>
                <a:lnTo>
                  <a:pt x="103" y="10"/>
                </a:lnTo>
                <a:lnTo>
                  <a:pt x="98" y="1"/>
                </a:lnTo>
                <a:lnTo>
                  <a:pt x="98" y="1"/>
                </a:lnTo>
                <a:lnTo>
                  <a:pt x="96" y="0"/>
                </a:lnTo>
                <a:lnTo>
                  <a:pt x="94" y="0"/>
                </a:lnTo>
                <a:lnTo>
                  <a:pt x="87" y="0"/>
                </a:lnTo>
                <a:lnTo>
                  <a:pt x="84" y="0"/>
                </a:lnTo>
                <a:lnTo>
                  <a:pt x="84" y="0"/>
                </a:lnTo>
                <a:lnTo>
                  <a:pt x="80" y="1"/>
                </a:lnTo>
                <a:lnTo>
                  <a:pt x="78" y="7"/>
                </a:lnTo>
                <a:lnTo>
                  <a:pt x="77" y="10"/>
                </a:lnTo>
                <a:lnTo>
                  <a:pt x="77" y="10"/>
                </a:lnTo>
                <a:lnTo>
                  <a:pt x="73" y="16"/>
                </a:lnTo>
                <a:lnTo>
                  <a:pt x="64" y="25"/>
                </a:lnTo>
                <a:lnTo>
                  <a:pt x="64" y="25"/>
                </a:lnTo>
                <a:lnTo>
                  <a:pt x="61" y="28"/>
                </a:lnTo>
                <a:lnTo>
                  <a:pt x="57" y="28"/>
                </a:lnTo>
                <a:lnTo>
                  <a:pt x="53" y="28"/>
                </a:lnTo>
                <a:lnTo>
                  <a:pt x="45" y="23"/>
                </a:lnTo>
                <a:lnTo>
                  <a:pt x="34" y="28"/>
                </a:lnTo>
                <a:lnTo>
                  <a:pt x="27" y="49"/>
                </a:lnTo>
                <a:lnTo>
                  <a:pt x="21" y="55"/>
                </a:lnTo>
                <a:lnTo>
                  <a:pt x="16" y="53"/>
                </a:lnTo>
                <a:lnTo>
                  <a:pt x="16" y="53"/>
                </a:lnTo>
                <a:lnTo>
                  <a:pt x="7" y="57"/>
                </a:lnTo>
                <a:lnTo>
                  <a:pt x="7" y="57"/>
                </a:lnTo>
                <a:lnTo>
                  <a:pt x="5" y="58"/>
                </a:lnTo>
                <a:lnTo>
                  <a:pt x="5" y="62"/>
                </a:lnTo>
                <a:lnTo>
                  <a:pt x="5" y="71"/>
                </a:lnTo>
                <a:lnTo>
                  <a:pt x="2" y="76"/>
                </a:lnTo>
                <a:lnTo>
                  <a:pt x="4" y="80"/>
                </a:lnTo>
                <a:lnTo>
                  <a:pt x="0" y="85"/>
                </a:lnTo>
                <a:lnTo>
                  <a:pt x="9" y="99"/>
                </a:lnTo>
                <a:lnTo>
                  <a:pt x="18" y="97"/>
                </a:lnTo>
                <a:lnTo>
                  <a:pt x="25" y="105"/>
                </a:lnTo>
                <a:lnTo>
                  <a:pt x="30" y="105"/>
                </a:lnTo>
                <a:lnTo>
                  <a:pt x="29" y="94"/>
                </a:lnTo>
                <a:lnTo>
                  <a:pt x="45" y="94"/>
                </a:lnTo>
                <a:lnTo>
                  <a:pt x="48" y="96"/>
                </a:lnTo>
                <a:lnTo>
                  <a:pt x="37" y="101"/>
                </a:lnTo>
                <a:lnTo>
                  <a:pt x="39" y="112"/>
                </a:lnTo>
                <a:lnTo>
                  <a:pt x="48" y="110"/>
                </a:lnTo>
                <a:lnTo>
                  <a:pt x="50" y="115"/>
                </a:lnTo>
                <a:lnTo>
                  <a:pt x="48" y="117"/>
                </a:lnTo>
                <a:lnTo>
                  <a:pt x="48" y="117"/>
                </a:lnTo>
                <a:lnTo>
                  <a:pt x="41" y="119"/>
                </a:lnTo>
                <a:lnTo>
                  <a:pt x="41" y="119"/>
                </a:lnTo>
                <a:lnTo>
                  <a:pt x="39" y="121"/>
                </a:lnTo>
                <a:lnTo>
                  <a:pt x="39" y="122"/>
                </a:lnTo>
                <a:lnTo>
                  <a:pt x="39" y="124"/>
                </a:lnTo>
                <a:lnTo>
                  <a:pt x="41" y="129"/>
                </a:lnTo>
                <a:lnTo>
                  <a:pt x="48" y="126"/>
                </a:lnTo>
                <a:lnTo>
                  <a:pt x="64" y="129"/>
                </a:lnTo>
                <a:lnTo>
                  <a:pt x="78" y="121"/>
                </a:lnTo>
                <a:lnTo>
                  <a:pt x="78" y="121"/>
                </a:lnTo>
                <a:lnTo>
                  <a:pt x="77" y="117"/>
                </a:lnTo>
                <a:lnTo>
                  <a:pt x="77" y="115"/>
                </a:lnTo>
                <a:lnTo>
                  <a:pt x="77" y="110"/>
                </a:lnTo>
                <a:lnTo>
                  <a:pt x="77" y="110"/>
                </a:lnTo>
                <a:lnTo>
                  <a:pt x="75" y="110"/>
                </a:lnTo>
                <a:lnTo>
                  <a:pt x="69" y="106"/>
                </a:lnTo>
                <a:lnTo>
                  <a:pt x="69" y="105"/>
                </a:lnTo>
                <a:lnTo>
                  <a:pt x="73" y="103"/>
                </a:lnTo>
                <a:lnTo>
                  <a:pt x="73" y="103"/>
                </a:lnTo>
                <a:lnTo>
                  <a:pt x="75" y="101"/>
                </a:lnTo>
                <a:lnTo>
                  <a:pt x="77" y="99"/>
                </a:lnTo>
                <a:lnTo>
                  <a:pt x="77" y="97"/>
                </a:lnTo>
                <a:lnTo>
                  <a:pt x="78" y="97"/>
                </a:lnTo>
                <a:lnTo>
                  <a:pt x="78" y="97"/>
                </a:lnTo>
                <a:lnTo>
                  <a:pt x="80" y="99"/>
                </a:lnTo>
                <a:lnTo>
                  <a:pt x="82" y="99"/>
                </a:lnTo>
                <a:lnTo>
                  <a:pt x="87" y="97"/>
                </a:lnTo>
                <a:lnTo>
                  <a:pt x="87" y="97"/>
                </a:lnTo>
                <a:lnTo>
                  <a:pt x="96" y="94"/>
                </a:lnTo>
                <a:lnTo>
                  <a:pt x="98" y="94"/>
                </a:lnTo>
                <a:lnTo>
                  <a:pt x="100" y="90"/>
                </a:lnTo>
                <a:lnTo>
                  <a:pt x="100" y="90"/>
                </a:lnTo>
                <a:lnTo>
                  <a:pt x="100" y="83"/>
                </a:lnTo>
                <a:lnTo>
                  <a:pt x="101" y="81"/>
                </a:lnTo>
                <a:lnTo>
                  <a:pt x="101" y="78"/>
                </a:lnTo>
                <a:lnTo>
                  <a:pt x="101" y="78"/>
                </a:lnTo>
                <a:lnTo>
                  <a:pt x="105" y="76"/>
                </a:lnTo>
                <a:lnTo>
                  <a:pt x="105" y="73"/>
                </a:lnTo>
                <a:lnTo>
                  <a:pt x="105" y="71"/>
                </a:lnTo>
                <a:lnTo>
                  <a:pt x="105" y="69"/>
                </a:lnTo>
                <a:lnTo>
                  <a:pt x="107" y="69"/>
                </a:lnTo>
                <a:lnTo>
                  <a:pt x="107" y="69"/>
                </a:lnTo>
                <a:lnTo>
                  <a:pt x="114" y="64"/>
                </a:lnTo>
                <a:lnTo>
                  <a:pt x="117" y="62"/>
                </a:lnTo>
                <a:lnTo>
                  <a:pt x="117" y="58"/>
                </a:lnTo>
                <a:lnTo>
                  <a:pt x="117" y="58"/>
                </a:lnTo>
                <a:lnTo>
                  <a:pt x="117" y="51"/>
                </a:lnTo>
                <a:lnTo>
                  <a:pt x="119" y="44"/>
                </a:lnTo>
                <a:lnTo>
                  <a:pt x="121" y="41"/>
                </a:lnTo>
                <a:lnTo>
                  <a:pt x="121" y="41"/>
                </a:lnTo>
                <a:lnTo>
                  <a:pt x="128" y="30"/>
                </a:lnTo>
                <a:lnTo>
                  <a:pt x="119" y="21"/>
                </a:lnTo>
                <a:lnTo>
                  <a:pt x="117" y="14"/>
                </a:lnTo>
                <a:lnTo>
                  <a:pt x="117" y="14"/>
                </a:lnTo>
                <a:lnTo>
                  <a:pt x="117" y="14"/>
                </a:lnTo>
                <a:lnTo>
                  <a:pt x="117" y="14"/>
                </a:lnTo>
                <a:close/>
              </a:path>
            </a:pathLst>
          </a:custGeom>
          <a:solidFill>
            <a:srgbClr val="a3a3a3"/>
          </a:solidFill>
          <a:ln w="324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CustomShape 61"/>
          <p:cNvSpPr/>
          <p:nvPr/>
        </p:nvSpPr>
        <p:spPr>
          <a:xfrm>
            <a:off x="3462480" y="2521800"/>
            <a:ext cx="2031120" cy="1148760"/>
          </a:xfrm>
          <a:custGeom>
            <a:avLst/>
            <a:gdLst/>
            <a:ahLst/>
            <a:rect l="l" t="t" r="r" b="b"/>
            <a:pathLst>
              <a:path w="585" h="331">
                <a:moveTo>
                  <a:pt x="464" y="189"/>
                </a:moveTo>
                <a:lnTo>
                  <a:pt x="464" y="189"/>
                </a:lnTo>
                <a:lnTo>
                  <a:pt x="466" y="187"/>
                </a:lnTo>
                <a:lnTo>
                  <a:pt x="468" y="185"/>
                </a:lnTo>
                <a:lnTo>
                  <a:pt x="473" y="183"/>
                </a:lnTo>
                <a:lnTo>
                  <a:pt x="479" y="180"/>
                </a:lnTo>
                <a:lnTo>
                  <a:pt x="479" y="180"/>
                </a:lnTo>
                <a:lnTo>
                  <a:pt x="495" y="173"/>
                </a:lnTo>
                <a:lnTo>
                  <a:pt x="502" y="169"/>
                </a:lnTo>
                <a:lnTo>
                  <a:pt x="507" y="167"/>
                </a:lnTo>
                <a:lnTo>
                  <a:pt x="507" y="167"/>
                </a:lnTo>
                <a:lnTo>
                  <a:pt x="521" y="169"/>
                </a:lnTo>
                <a:lnTo>
                  <a:pt x="521" y="169"/>
                </a:lnTo>
                <a:lnTo>
                  <a:pt x="532" y="167"/>
                </a:lnTo>
                <a:lnTo>
                  <a:pt x="541" y="166"/>
                </a:lnTo>
                <a:lnTo>
                  <a:pt x="541" y="166"/>
                </a:lnTo>
                <a:lnTo>
                  <a:pt x="552" y="160"/>
                </a:lnTo>
                <a:lnTo>
                  <a:pt x="557" y="157"/>
                </a:lnTo>
                <a:lnTo>
                  <a:pt x="562" y="155"/>
                </a:lnTo>
                <a:lnTo>
                  <a:pt x="562" y="155"/>
                </a:lnTo>
                <a:lnTo>
                  <a:pt x="564" y="155"/>
                </a:lnTo>
                <a:lnTo>
                  <a:pt x="568" y="150"/>
                </a:lnTo>
                <a:lnTo>
                  <a:pt x="571" y="144"/>
                </a:lnTo>
                <a:lnTo>
                  <a:pt x="580" y="135"/>
                </a:lnTo>
                <a:lnTo>
                  <a:pt x="580" y="135"/>
                </a:lnTo>
                <a:lnTo>
                  <a:pt x="582" y="132"/>
                </a:lnTo>
                <a:lnTo>
                  <a:pt x="580" y="132"/>
                </a:lnTo>
                <a:lnTo>
                  <a:pt x="576" y="128"/>
                </a:lnTo>
                <a:lnTo>
                  <a:pt x="573" y="128"/>
                </a:lnTo>
                <a:lnTo>
                  <a:pt x="573" y="128"/>
                </a:lnTo>
                <a:lnTo>
                  <a:pt x="571" y="128"/>
                </a:lnTo>
                <a:lnTo>
                  <a:pt x="569" y="126"/>
                </a:lnTo>
                <a:lnTo>
                  <a:pt x="569" y="125"/>
                </a:lnTo>
                <a:lnTo>
                  <a:pt x="569" y="119"/>
                </a:lnTo>
                <a:lnTo>
                  <a:pt x="569" y="119"/>
                </a:lnTo>
                <a:lnTo>
                  <a:pt x="571" y="116"/>
                </a:lnTo>
                <a:lnTo>
                  <a:pt x="576" y="114"/>
                </a:lnTo>
                <a:lnTo>
                  <a:pt x="578" y="109"/>
                </a:lnTo>
                <a:lnTo>
                  <a:pt x="582" y="107"/>
                </a:lnTo>
                <a:lnTo>
                  <a:pt x="582" y="107"/>
                </a:lnTo>
                <a:lnTo>
                  <a:pt x="584" y="107"/>
                </a:lnTo>
                <a:lnTo>
                  <a:pt x="585" y="103"/>
                </a:lnTo>
                <a:lnTo>
                  <a:pt x="585" y="102"/>
                </a:lnTo>
                <a:lnTo>
                  <a:pt x="585" y="102"/>
                </a:lnTo>
                <a:lnTo>
                  <a:pt x="578" y="100"/>
                </a:lnTo>
                <a:lnTo>
                  <a:pt x="571" y="98"/>
                </a:lnTo>
                <a:lnTo>
                  <a:pt x="571" y="98"/>
                </a:lnTo>
                <a:lnTo>
                  <a:pt x="569" y="98"/>
                </a:lnTo>
                <a:lnTo>
                  <a:pt x="564" y="100"/>
                </a:lnTo>
                <a:lnTo>
                  <a:pt x="559" y="103"/>
                </a:lnTo>
                <a:lnTo>
                  <a:pt x="559" y="103"/>
                </a:lnTo>
                <a:lnTo>
                  <a:pt x="552" y="105"/>
                </a:lnTo>
                <a:lnTo>
                  <a:pt x="550" y="105"/>
                </a:lnTo>
                <a:lnTo>
                  <a:pt x="548" y="107"/>
                </a:lnTo>
                <a:lnTo>
                  <a:pt x="544" y="107"/>
                </a:lnTo>
                <a:lnTo>
                  <a:pt x="544" y="107"/>
                </a:lnTo>
                <a:lnTo>
                  <a:pt x="544" y="112"/>
                </a:lnTo>
                <a:lnTo>
                  <a:pt x="543" y="112"/>
                </a:lnTo>
                <a:lnTo>
                  <a:pt x="537" y="112"/>
                </a:lnTo>
                <a:lnTo>
                  <a:pt x="525" y="114"/>
                </a:lnTo>
                <a:lnTo>
                  <a:pt x="525" y="114"/>
                </a:lnTo>
                <a:lnTo>
                  <a:pt x="521" y="116"/>
                </a:lnTo>
                <a:lnTo>
                  <a:pt x="520" y="118"/>
                </a:lnTo>
                <a:lnTo>
                  <a:pt x="514" y="123"/>
                </a:lnTo>
                <a:lnTo>
                  <a:pt x="514" y="123"/>
                </a:lnTo>
                <a:lnTo>
                  <a:pt x="514" y="123"/>
                </a:lnTo>
                <a:lnTo>
                  <a:pt x="509" y="125"/>
                </a:lnTo>
                <a:lnTo>
                  <a:pt x="502" y="125"/>
                </a:lnTo>
                <a:lnTo>
                  <a:pt x="495" y="123"/>
                </a:lnTo>
                <a:lnTo>
                  <a:pt x="488" y="123"/>
                </a:lnTo>
                <a:lnTo>
                  <a:pt x="488" y="123"/>
                </a:lnTo>
                <a:lnTo>
                  <a:pt x="480" y="125"/>
                </a:lnTo>
                <a:lnTo>
                  <a:pt x="480" y="125"/>
                </a:lnTo>
                <a:lnTo>
                  <a:pt x="457" y="112"/>
                </a:lnTo>
                <a:lnTo>
                  <a:pt x="420" y="86"/>
                </a:lnTo>
                <a:lnTo>
                  <a:pt x="361" y="43"/>
                </a:lnTo>
                <a:lnTo>
                  <a:pt x="361" y="43"/>
                </a:lnTo>
                <a:lnTo>
                  <a:pt x="351" y="32"/>
                </a:lnTo>
                <a:lnTo>
                  <a:pt x="338" y="20"/>
                </a:lnTo>
                <a:lnTo>
                  <a:pt x="326" y="9"/>
                </a:lnTo>
                <a:lnTo>
                  <a:pt x="326" y="9"/>
                </a:lnTo>
                <a:lnTo>
                  <a:pt x="320" y="9"/>
                </a:lnTo>
                <a:lnTo>
                  <a:pt x="317" y="6"/>
                </a:lnTo>
                <a:lnTo>
                  <a:pt x="313" y="6"/>
                </a:lnTo>
                <a:lnTo>
                  <a:pt x="313" y="6"/>
                </a:lnTo>
                <a:lnTo>
                  <a:pt x="313" y="6"/>
                </a:lnTo>
                <a:lnTo>
                  <a:pt x="313" y="6"/>
                </a:lnTo>
                <a:lnTo>
                  <a:pt x="308" y="6"/>
                </a:lnTo>
                <a:lnTo>
                  <a:pt x="304" y="11"/>
                </a:lnTo>
                <a:lnTo>
                  <a:pt x="240" y="0"/>
                </a:lnTo>
                <a:lnTo>
                  <a:pt x="212" y="34"/>
                </a:lnTo>
                <a:lnTo>
                  <a:pt x="221" y="43"/>
                </a:lnTo>
                <a:lnTo>
                  <a:pt x="216" y="62"/>
                </a:lnTo>
                <a:lnTo>
                  <a:pt x="219" y="71"/>
                </a:lnTo>
                <a:lnTo>
                  <a:pt x="208" y="82"/>
                </a:lnTo>
                <a:lnTo>
                  <a:pt x="196" y="71"/>
                </a:lnTo>
                <a:lnTo>
                  <a:pt x="189" y="73"/>
                </a:lnTo>
                <a:lnTo>
                  <a:pt x="180" y="62"/>
                </a:lnTo>
                <a:lnTo>
                  <a:pt x="175" y="66"/>
                </a:lnTo>
                <a:lnTo>
                  <a:pt x="169" y="61"/>
                </a:lnTo>
                <a:lnTo>
                  <a:pt x="162" y="64"/>
                </a:lnTo>
                <a:lnTo>
                  <a:pt x="160" y="57"/>
                </a:lnTo>
                <a:lnTo>
                  <a:pt x="160" y="57"/>
                </a:lnTo>
                <a:lnTo>
                  <a:pt x="160" y="55"/>
                </a:lnTo>
                <a:lnTo>
                  <a:pt x="160" y="52"/>
                </a:lnTo>
                <a:lnTo>
                  <a:pt x="160" y="46"/>
                </a:lnTo>
                <a:lnTo>
                  <a:pt x="160" y="46"/>
                </a:lnTo>
                <a:lnTo>
                  <a:pt x="144" y="38"/>
                </a:lnTo>
                <a:lnTo>
                  <a:pt x="136" y="27"/>
                </a:lnTo>
                <a:lnTo>
                  <a:pt x="116" y="16"/>
                </a:lnTo>
                <a:lnTo>
                  <a:pt x="116" y="16"/>
                </a:lnTo>
                <a:lnTo>
                  <a:pt x="114" y="20"/>
                </a:lnTo>
                <a:lnTo>
                  <a:pt x="112" y="22"/>
                </a:lnTo>
                <a:lnTo>
                  <a:pt x="112" y="23"/>
                </a:lnTo>
                <a:lnTo>
                  <a:pt x="112" y="23"/>
                </a:lnTo>
                <a:lnTo>
                  <a:pt x="112" y="32"/>
                </a:lnTo>
                <a:lnTo>
                  <a:pt x="116" y="39"/>
                </a:lnTo>
                <a:lnTo>
                  <a:pt x="118" y="45"/>
                </a:lnTo>
                <a:lnTo>
                  <a:pt x="120" y="52"/>
                </a:lnTo>
                <a:lnTo>
                  <a:pt x="120" y="52"/>
                </a:lnTo>
                <a:lnTo>
                  <a:pt x="120" y="55"/>
                </a:lnTo>
                <a:lnTo>
                  <a:pt x="118" y="61"/>
                </a:lnTo>
                <a:lnTo>
                  <a:pt x="116" y="68"/>
                </a:lnTo>
                <a:lnTo>
                  <a:pt x="116" y="68"/>
                </a:lnTo>
                <a:lnTo>
                  <a:pt x="107" y="78"/>
                </a:lnTo>
                <a:lnTo>
                  <a:pt x="107" y="78"/>
                </a:lnTo>
                <a:lnTo>
                  <a:pt x="111" y="93"/>
                </a:lnTo>
                <a:lnTo>
                  <a:pt x="111" y="93"/>
                </a:lnTo>
                <a:lnTo>
                  <a:pt x="111" y="93"/>
                </a:lnTo>
                <a:lnTo>
                  <a:pt x="109" y="93"/>
                </a:lnTo>
                <a:lnTo>
                  <a:pt x="100" y="93"/>
                </a:lnTo>
                <a:lnTo>
                  <a:pt x="91" y="94"/>
                </a:lnTo>
                <a:lnTo>
                  <a:pt x="86" y="103"/>
                </a:lnTo>
                <a:lnTo>
                  <a:pt x="86" y="103"/>
                </a:lnTo>
                <a:lnTo>
                  <a:pt x="79" y="109"/>
                </a:lnTo>
                <a:lnTo>
                  <a:pt x="75" y="114"/>
                </a:lnTo>
                <a:lnTo>
                  <a:pt x="75" y="114"/>
                </a:lnTo>
                <a:lnTo>
                  <a:pt x="75" y="116"/>
                </a:lnTo>
                <a:lnTo>
                  <a:pt x="75" y="118"/>
                </a:lnTo>
                <a:lnTo>
                  <a:pt x="77" y="119"/>
                </a:lnTo>
                <a:lnTo>
                  <a:pt x="77" y="119"/>
                </a:lnTo>
                <a:lnTo>
                  <a:pt x="72" y="121"/>
                </a:lnTo>
                <a:lnTo>
                  <a:pt x="72" y="121"/>
                </a:lnTo>
                <a:lnTo>
                  <a:pt x="73" y="123"/>
                </a:lnTo>
                <a:lnTo>
                  <a:pt x="75" y="126"/>
                </a:lnTo>
                <a:lnTo>
                  <a:pt x="80" y="125"/>
                </a:lnTo>
                <a:lnTo>
                  <a:pt x="80" y="125"/>
                </a:lnTo>
                <a:lnTo>
                  <a:pt x="88" y="128"/>
                </a:lnTo>
                <a:lnTo>
                  <a:pt x="91" y="135"/>
                </a:lnTo>
                <a:lnTo>
                  <a:pt x="91" y="135"/>
                </a:lnTo>
                <a:lnTo>
                  <a:pt x="96" y="132"/>
                </a:lnTo>
                <a:lnTo>
                  <a:pt x="95" y="126"/>
                </a:lnTo>
                <a:lnTo>
                  <a:pt x="109" y="119"/>
                </a:lnTo>
                <a:lnTo>
                  <a:pt x="112" y="125"/>
                </a:lnTo>
                <a:lnTo>
                  <a:pt x="118" y="121"/>
                </a:lnTo>
                <a:lnTo>
                  <a:pt x="132" y="139"/>
                </a:lnTo>
                <a:lnTo>
                  <a:pt x="109" y="157"/>
                </a:lnTo>
                <a:lnTo>
                  <a:pt x="102" y="157"/>
                </a:lnTo>
                <a:lnTo>
                  <a:pt x="82" y="169"/>
                </a:lnTo>
                <a:lnTo>
                  <a:pt x="88" y="182"/>
                </a:lnTo>
                <a:lnTo>
                  <a:pt x="70" y="194"/>
                </a:lnTo>
                <a:lnTo>
                  <a:pt x="48" y="185"/>
                </a:lnTo>
                <a:lnTo>
                  <a:pt x="40" y="187"/>
                </a:lnTo>
                <a:lnTo>
                  <a:pt x="40" y="192"/>
                </a:lnTo>
                <a:lnTo>
                  <a:pt x="40" y="192"/>
                </a:lnTo>
                <a:lnTo>
                  <a:pt x="36" y="196"/>
                </a:lnTo>
                <a:lnTo>
                  <a:pt x="32" y="201"/>
                </a:lnTo>
                <a:lnTo>
                  <a:pt x="29" y="203"/>
                </a:lnTo>
                <a:lnTo>
                  <a:pt x="29" y="203"/>
                </a:lnTo>
                <a:lnTo>
                  <a:pt x="27" y="206"/>
                </a:lnTo>
                <a:lnTo>
                  <a:pt x="27" y="208"/>
                </a:lnTo>
                <a:lnTo>
                  <a:pt x="27" y="215"/>
                </a:lnTo>
                <a:lnTo>
                  <a:pt x="27" y="215"/>
                </a:lnTo>
                <a:lnTo>
                  <a:pt x="25" y="215"/>
                </a:lnTo>
                <a:lnTo>
                  <a:pt x="22" y="217"/>
                </a:lnTo>
                <a:lnTo>
                  <a:pt x="18" y="217"/>
                </a:lnTo>
                <a:lnTo>
                  <a:pt x="18" y="217"/>
                </a:lnTo>
                <a:lnTo>
                  <a:pt x="9" y="226"/>
                </a:lnTo>
                <a:lnTo>
                  <a:pt x="0" y="233"/>
                </a:lnTo>
                <a:lnTo>
                  <a:pt x="8" y="247"/>
                </a:lnTo>
                <a:lnTo>
                  <a:pt x="4" y="251"/>
                </a:lnTo>
                <a:lnTo>
                  <a:pt x="4" y="251"/>
                </a:lnTo>
                <a:lnTo>
                  <a:pt x="8" y="258"/>
                </a:lnTo>
                <a:lnTo>
                  <a:pt x="8" y="258"/>
                </a:lnTo>
                <a:lnTo>
                  <a:pt x="8" y="260"/>
                </a:lnTo>
                <a:lnTo>
                  <a:pt x="8" y="263"/>
                </a:lnTo>
                <a:lnTo>
                  <a:pt x="6" y="267"/>
                </a:lnTo>
                <a:lnTo>
                  <a:pt x="4" y="270"/>
                </a:lnTo>
                <a:lnTo>
                  <a:pt x="4" y="270"/>
                </a:lnTo>
                <a:lnTo>
                  <a:pt x="4" y="274"/>
                </a:lnTo>
                <a:lnTo>
                  <a:pt x="4" y="276"/>
                </a:lnTo>
                <a:lnTo>
                  <a:pt x="4" y="279"/>
                </a:lnTo>
                <a:lnTo>
                  <a:pt x="6" y="279"/>
                </a:lnTo>
                <a:lnTo>
                  <a:pt x="6" y="279"/>
                </a:lnTo>
                <a:lnTo>
                  <a:pt x="11" y="274"/>
                </a:lnTo>
                <a:lnTo>
                  <a:pt x="18" y="265"/>
                </a:lnTo>
                <a:lnTo>
                  <a:pt x="18" y="265"/>
                </a:lnTo>
                <a:lnTo>
                  <a:pt x="22" y="263"/>
                </a:lnTo>
                <a:lnTo>
                  <a:pt x="27" y="263"/>
                </a:lnTo>
                <a:lnTo>
                  <a:pt x="27" y="263"/>
                </a:lnTo>
                <a:lnTo>
                  <a:pt x="29" y="263"/>
                </a:lnTo>
                <a:lnTo>
                  <a:pt x="31" y="262"/>
                </a:lnTo>
                <a:lnTo>
                  <a:pt x="32" y="258"/>
                </a:lnTo>
                <a:lnTo>
                  <a:pt x="32" y="258"/>
                </a:lnTo>
                <a:lnTo>
                  <a:pt x="32" y="258"/>
                </a:lnTo>
                <a:lnTo>
                  <a:pt x="32" y="260"/>
                </a:lnTo>
                <a:lnTo>
                  <a:pt x="34" y="262"/>
                </a:lnTo>
                <a:lnTo>
                  <a:pt x="47" y="267"/>
                </a:lnTo>
                <a:lnTo>
                  <a:pt x="47" y="267"/>
                </a:lnTo>
                <a:lnTo>
                  <a:pt x="57" y="267"/>
                </a:lnTo>
                <a:lnTo>
                  <a:pt x="57" y="267"/>
                </a:lnTo>
                <a:lnTo>
                  <a:pt x="63" y="267"/>
                </a:lnTo>
                <a:lnTo>
                  <a:pt x="63" y="267"/>
                </a:lnTo>
                <a:lnTo>
                  <a:pt x="66" y="269"/>
                </a:lnTo>
                <a:lnTo>
                  <a:pt x="66" y="269"/>
                </a:lnTo>
                <a:lnTo>
                  <a:pt x="68" y="274"/>
                </a:lnTo>
                <a:lnTo>
                  <a:pt x="68" y="276"/>
                </a:lnTo>
                <a:lnTo>
                  <a:pt x="66" y="279"/>
                </a:lnTo>
                <a:lnTo>
                  <a:pt x="89" y="276"/>
                </a:lnTo>
                <a:lnTo>
                  <a:pt x="91" y="276"/>
                </a:lnTo>
                <a:lnTo>
                  <a:pt x="93" y="281"/>
                </a:lnTo>
                <a:lnTo>
                  <a:pt x="93" y="279"/>
                </a:lnTo>
                <a:lnTo>
                  <a:pt x="100" y="276"/>
                </a:lnTo>
                <a:lnTo>
                  <a:pt x="96" y="269"/>
                </a:lnTo>
                <a:lnTo>
                  <a:pt x="96" y="265"/>
                </a:lnTo>
                <a:lnTo>
                  <a:pt x="95" y="258"/>
                </a:lnTo>
                <a:lnTo>
                  <a:pt x="104" y="249"/>
                </a:lnTo>
                <a:lnTo>
                  <a:pt x="112" y="258"/>
                </a:lnTo>
                <a:lnTo>
                  <a:pt x="118" y="256"/>
                </a:lnTo>
                <a:lnTo>
                  <a:pt x="127" y="260"/>
                </a:lnTo>
                <a:lnTo>
                  <a:pt x="127" y="260"/>
                </a:lnTo>
                <a:lnTo>
                  <a:pt x="128" y="258"/>
                </a:lnTo>
                <a:lnTo>
                  <a:pt x="134" y="256"/>
                </a:lnTo>
                <a:lnTo>
                  <a:pt x="134" y="256"/>
                </a:lnTo>
                <a:lnTo>
                  <a:pt x="137" y="262"/>
                </a:lnTo>
                <a:lnTo>
                  <a:pt x="141" y="267"/>
                </a:lnTo>
                <a:lnTo>
                  <a:pt x="136" y="274"/>
                </a:lnTo>
                <a:lnTo>
                  <a:pt x="141" y="281"/>
                </a:lnTo>
                <a:lnTo>
                  <a:pt x="150" y="279"/>
                </a:lnTo>
                <a:lnTo>
                  <a:pt x="168" y="301"/>
                </a:lnTo>
                <a:lnTo>
                  <a:pt x="173" y="295"/>
                </a:lnTo>
                <a:lnTo>
                  <a:pt x="175" y="297"/>
                </a:lnTo>
                <a:lnTo>
                  <a:pt x="180" y="292"/>
                </a:lnTo>
                <a:lnTo>
                  <a:pt x="189" y="302"/>
                </a:lnTo>
                <a:lnTo>
                  <a:pt x="196" y="297"/>
                </a:lnTo>
                <a:lnTo>
                  <a:pt x="203" y="304"/>
                </a:lnTo>
                <a:lnTo>
                  <a:pt x="212" y="299"/>
                </a:lnTo>
                <a:lnTo>
                  <a:pt x="216" y="302"/>
                </a:lnTo>
                <a:lnTo>
                  <a:pt x="219" y="299"/>
                </a:lnTo>
                <a:lnTo>
                  <a:pt x="219" y="299"/>
                </a:lnTo>
                <a:lnTo>
                  <a:pt x="223" y="301"/>
                </a:lnTo>
                <a:lnTo>
                  <a:pt x="230" y="304"/>
                </a:lnTo>
                <a:lnTo>
                  <a:pt x="230" y="304"/>
                </a:lnTo>
                <a:lnTo>
                  <a:pt x="235" y="310"/>
                </a:lnTo>
                <a:lnTo>
                  <a:pt x="244" y="318"/>
                </a:lnTo>
                <a:lnTo>
                  <a:pt x="260" y="329"/>
                </a:lnTo>
                <a:lnTo>
                  <a:pt x="260" y="329"/>
                </a:lnTo>
                <a:lnTo>
                  <a:pt x="264" y="331"/>
                </a:lnTo>
                <a:lnTo>
                  <a:pt x="271" y="331"/>
                </a:lnTo>
                <a:lnTo>
                  <a:pt x="276" y="329"/>
                </a:lnTo>
                <a:lnTo>
                  <a:pt x="276" y="329"/>
                </a:lnTo>
                <a:lnTo>
                  <a:pt x="292" y="322"/>
                </a:lnTo>
                <a:lnTo>
                  <a:pt x="292" y="322"/>
                </a:lnTo>
                <a:lnTo>
                  <a:pt x="292" y="320"/>
                </a:lnTo>
                <a:lnTo>
                  <a:pt x="292" y="320"/>
                </a:lnTo>
                <a:lnTo>
                  <a:pt x="294" y="320"/>
                </a:lnTo>
                <a:lnTo>
                  <a:pt x="296" y="317"/>
                </a:lnTo>
                <a:lnTo>
                  <a:pt x="299" y="310"/>
                </a:lnTo>
                <a:lnTo>
                  <a:pt x="299" y="310"/>
                </a:lnTo>
                <a:lnTo>
                  <a:pt x="303" y="304"/>
                </a:lnTo>
                <a:lnTo>
                  <a:pt x="306" y="302"/>
                </a:lnTo>
                <a:lnTo>
                  <a:pt x="306" y="302"/>
                </a:lnTo>
                <a:lnTo>
                  <a:pt x="306" y="302"/>
                </a:lnTo>
                <a:lnTo>
                  <a:pt x="308" y="302"/>
                </a:lnTo>
                <a:lnTo>
                  <a:pt x="308" y="301"/>
                </a:lnTo>
                <a:lnTo>
                  <a:pt x="308" y="297"/>
                </a:lnTo>
                <a:lnTo>
                  <a:pt x="308" y="295"/>
                </a:lnTo>
                <a:lnTo>
                  <a:pt x="308" y="295"/>
                </a:lnTo>
                <a:lnTo>
                  <a:pt x="317" y="283"/>
                </a:lnTo>
                <a:lnTo>
                  <a:pt x="317" y="283"/>
                </a:lnTo>
                <a:lnTo>
                  <a:pt x="317" y="279"/>
                </a:lnTo>
                <a:lnTo>
                  <a:pt x="317" y="278"/>
                </a:lnTo>
                <a:lnTo>
                  <a:pt x="317" y="270"/>
                </a:lnTo>
                <a:lnTo>
                  <a:pt x="317" y="270"/>
                </a:lnTo>
                <a:lnTo>
                  <a:pt x="319" y="267"/>
                </a:lnTo>
                <a:lnTo>
                  <a:pt x="324" y="263"/>
                </a:lnTo>
                <a:lnTo>
                  <a:pt x="335" y="251"/>
                </a:lnTo>
                <a:lnTo>
                  <a:pt x="335" y="251"/>
                </a:lnTo>
                <a:lnTo>
                  <a:pt x="345" y="244"/>
                </a:lnTo>
                <a:lnTo>
                  <a:pt x="351" y="240"/>
                </a:lnTo>
                <a:lnTo>
                  <a:pt x="354" y="238"/>
                </a:lnTo>
                <a:lnTo>
                  <a:pt x="354" y="238"/>
                </a:lnTo>
                <a:lnTo>
                  <a:pt x="356" y="237"/>
                </a:lnTo>
                <a:lnTo>
                  <a:pt x="360" y="235"/>
                </a:lnTo>
                <a:lnTo>
                  <a:pt x="361" y="233"/>
                </a:lnTo>
                <a:lnTo>
                  <a:pt x="361" y="230"/>
                </a:lnTo>
                <a:lnTo>
                  <a:pt x="361" y="230"/>
                </a:lnTo>
                <a:lnTo>
                  <a:pt x="361" y="221"/>
                </a:lnTo>
                <a:lnTo>
                  <a:pt x="365" y="214"/>
                </a:lnTo>
                <a:lnTo>
                  <a:pt x="365" y="214"/>
                </a:lnTo>
                <a:lnTo>
                  <a:pt x="374" y="206"/>
                </a:lnTo>
                <a:lnTo>
                  <a:pt x="379" y="199"/>
                </a:lnTo>
                <a:lnTo>
                  <a:pt x="379" y="199"/>
                </a:lnTo>
                <a:lnTo>
                  <a:pt x="383" y="199"/>
                </a:lnTo>
                <a:lnTo>
                  <a:pt x="388" y="198"/>
                </a:lnTo>
                <a:lnTo>
                  <a:pt x="397" y="196"/>
                </a:lnTo>
                <a:lnTo>
                  <a:pt x="397" y="196"/>
                </a:lnTo>
                <a:lnTo>
                  <a:pt x="399" y="198"/>
                </a:lnTo>
                <a:lnTo>
                  <a:pt x="400" y="201"/>
                </a:lnTo>
                <a:lnTo>
                  <a:pt x="400" y="205"/>
                </a:lnTo>
                <a:lnTo>
                  <a:pt x="400" y="205"/>
                </a:lnTo>
                <a:lnTo>
                  <a:pt x="402" y="206"/>
                </a:lnTo>
                <a:lnTo>
                  <a:pt x="413" y="203"/>
                </a:lnTo>
                <a:lnTo>
                  <a:pt x="413" y="203"/>
                </a:lnTo>
                <a:lnTo>
                  <a:pt x="441" y="189"/>
                </a:lnTo>
                <a:lnTo>
                  <a:pt x="441" y="189"/>
                </a:lnTo>
                <a:lnTo>
                  <a:pt x="445" y="187"/>
                </a:lnTo>
                <a:lnTo>
                  <a:pt x="448" y="187"/>
                </a:lnTo>
                <a:lnTo>
                  <a:pt x="448" y="187"/>
                </a:lnTo>
                <a:lnTo>
                  <a:pt x="454" y="187"/>
                </a:lnTo>
                <a:lnTo>
                  <a:pt x="457" y="187"/>
                </a:lnTo>
                <a:lnTo>
                  <a:pt x="464" y="189"/>
                </a:lnTo>
                <a:lnTo>
                  <a:pt x="464" y="189"/>
                </a:lnTo>
                <a:lnTo>
                  <a:pt x="464" y="189"/>
                </a:lnTo>
                <a:lnTo>
                  <a:pt x="464" y="189"/>
                </a:lnTo>
                <a:lnTo>
                  <a:pt x="464" y="189"/>
                </a:lnTo>
                <a:close/>
              </a:path>
            </a:pathLst>
          </a:custGeom>
          <a:solidFill>
            <a:srgbClr val="a3a3a3"/>
          </a:solidFill>
          <a:ln w="324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CustomShape 62"/>
          <p:cNvSpPr/>
          <p:nvPr/>
        </p:nvSpPr>
        <p:spPr>
          <a:xfrm>
            <a:off x="3462480" y="3386880"/>
            <a:ext cx="1013040" cy="974880"/>
          </a:xfrm>
          <a:custGeom>
            <a:avLst/>
            <a:gdLst/>
            <a:ahLst/>
            <a:rect l="l" t="t" r="r" b="b"/>
            <a:pathLst>
              <a:path w="292" h="281">
                <a:moveTo>
                  <a:pt x="260" y="80"/>
                </a:moveTo>
                <a:lnTo>
                  <a:pt x="260" y="80"/>
                </a:lnTo>
                <a:lnTo>
                  <a:pt x="244" y="69"/>
                </a:lnTo>
                <a:lnTo>
                  <a:pt x="235" y="61"/>
                </a:lnTo>
                <a:lnTo>
                  <a:pt x="230" y="55"/>
                </a:lnTo>
                <a:lnTo>
                  <a:pt x="230" y="55"/>
                </a:lnTo>
                <a:lnTo>
                  <a:pt x="223" y="52"/>
                </a:lnTo>
                <a:lnTo>
                  <a:pt x="219" y="50"/>
                </a:lnTo>
                <a:lnTo>
                  <a:pt x="216" y="53"/>
                </a:lnTo>
                <a:lnTo>
                  <a:pt x="212" y="50"/>
                </a:lnTo>
                <a:lnTo>
                  <a:pt x="203" y="55"/>
                </a:lnTo>
                <a:lnTo>
                  <a:pt x="196" y="48"/>
                </a:lnTo>
                <a:lnTo>
                  <a:pt x="189" y="53"/>
                </a:lnTo>
                <a:lnTo>
                  <a:pt x="180" y="43"/>
                </a:lnTo>
                <a:lnTo>
                  <a:pt x="175" y="48"/>
                </a:lnTo>
                <a:lnTo>
                  <a:pt x="173" y="46"/>
                </a:lnTo>
                <a:lnTo>
                  <a:pt x="168" y="52"/>
                </a:lnTo>
                <a:lnTo>
                  <a:pt x="150" y="30"/>
                </a:lnTo>
                <a:lnTo>
                  <a:pt x="141" y="32"/>
                </a:lnTo>
                <a:lnTo>
                  <a:pt x="136" y="25"/>
                </a:lnTo>
                <a:lnTo>
                  <a:pt x="141" y="18"/>
                </a:lnTo>
                <a:lnTo>
                  <a:pt x="141" y="18"/>
                </a:lnTo>
                <a:lnTo>
                  <a:pt x="137" y="13"/>
                </a:lnTo>
                <a:lnTo>
                  <a:pt x="134" y="7"/>
                </a:lnTo>
                <a:lnTo>
                  <a:pt x="134" y="7"/>
                </a:lnTo>
                <a:lnTo>
                  <a:pt x="128" y="9"/>
                </a:lnTo>
                <a:lnTo>
                  <a:pt x="127" y="11"/>
                </a:lnTo>
                <a:lnTo>
                  <a:pt x="118" y="7"/>
                </a:lnTo>
                <a:lnTo>
                  <a:pt x="112" y="9"/>
                </a:lnTo>
                <a:lnTo>
                  <a:pt x="104" y="0"/>
                </a:lnTo>
                <a:lnTo>
                  <a:pt x="95" y="9"/>
                </a:lnTo>
                <a:lnTo>
                  <a:pt x="96" y="16"/>
                </a:lnTo>
                <a:lnTo>
                  <a:pt x="96" y="20"/>
                </a:lnTo>
                <a:lnTo>
                  <a:pt x="100" y="27"/>
                </a:lnTo>
                <a:lnTo>
                  <a:pt x="93" y="30"/>
                </a:lnTo>
                <a:lnTo>
                  <a:pt x="95" y="37"/>
                </a:lnTo>
                <a:lnTo>
                  <a:pt x="95" y="37"/>
                </a:lnTo>
                <a:lnTo>
                  <a:pt x="112" y="53"/>
                </a:lnTo>
                <a:lnTo>
                  <a:pt x="112" y="53"/>
                </a:lnTo>
                <a:lnTo>
                  <a:pt x="114" y="57"/>
                </a:lnTo>
                <a:lnTo>
                  <a:pt x="114" y="61"/>
                </a:lnTo>
                <a:lnTo>
                  <a:pt x="112" y="66"/>
                </a:lnTo>
                <a:lnTo>
                  <a:pt x="107" y="71"/>
                </a:lnTo>
                <a:lnTo>
                  <a:pt x="107" y="71"/>
                </a:lnTo>
                <a:lnTo>
                  <a:pt x="98" y="75"/>
                </a:lnTo>
                <a:lnTo>
                  <a:pt x="93" y="78"/>
                </a:lnTo>
                <a:lnTo>
                  <a:pt x="93" y="78"/>
                </a:lnTo>
                <a:lnTo>
                  <a:pt x="82" y="82"/>
                </a:lnTo>
                <a:lnTo>
                  <a:pt x="79" y="87"/>
                </a:lnTo>
                <a:lnTo>
                  <a:pt x="75" y="91"/>
                </a:lnTo>
                <a:lnTo>
                  <a:pt x="75" y="91"/>
                </a:lnTo>
                <a:lnTo>
                  <a:pt x="75" y="94"/>
                </a:lnTo>
                <a:lnTo>
                  <a:pt x="75" y="96"/>
                </a:lnTo>
                <a:lnTo>
                  <a:pt x="79" y="100"/>
                </a:lnTo>
                <a:lnTo>
                  <a:pt x="80" y="101"/>
                </a:lnTo>
                <a:lnTo>
                  <a:pt x="82" y="101"/>
                </a:lnTo>
                <a:lnTo>
                  <a:pt x="82" y="103"/>
                </a:lnTo>
                <a:lnTo>
                  <a:pt x="82" y="103"/>
                </a:lnTo>
                <a:lnTo>
                  <a:pt x="82" y="109"/>
                </a:lnTo>
                <a:lnTo>
                  <a:pt x="79" y="110"/>
                </a:lnTo>
                <a:lnTo>
                  <a:pt x="75" y="114"/>
                </a:lnTo>
                <a:lnTo>
                  <a:pt x="73" y="116"/>
                </a:lnTo>
                <a:lnTo>
                  <a:pt x="73" y="116"/>
                </a:lnTo>
                <a:lnTo>
                  <a:pt x="72" y="117"/>
                </a:lnTo>
                <a:lnTo>
                  <a:pt x="72" y="119"/>
                </a:lnTo>
                <a:lnTo>
                  <a:pt x="70" y="121"/>
                </a:lnTo>
                <a:lnTo>
                  <a:pt x="66" y="123"/>
                </a:lnTo>
                <a:lnTo>
                  <a:pt x="66" y="123"/>
                </a:lnTo>
                <a:lnTo>
                  <a:pt x="59" y="130"/>
                </a:lnTo>
                <a:lnTo>
                  <a:pt x="59" y="130"/>
                </a:lnTo>
                <a:lnTo>
                  <a:pt x="52" y="141"/>
                </a:lnTo>
                <a:lnTo>
                  <a:pt x="52" y="141"/>
                </a:lnTo>
                <a:lnTo>
                  <a:pt x="50" y="144"/>
                </a:lnTo>
                <a:lnTo>
                  <a:pt x="48" y="151"/>
                </a:lnTo>
                <a:lnTo>
                  <a:pt x="48" y="158"/>
                </a:lnTo>
                <a:lnTo>
                  <a:pt x="48" y="158"/>
                </a:lnTo>
                <a:lnTo>
                  <a:pt x="48" y="162"/>
                </a:lnTo>
                <a:lnTo>
                  <a:pt x="45" y="164"/>
                </a:lnTo>
                <a:lnTo>
                  <a:pt x="38" y="169"/>
                </a:lnTo>
                <a:lnTo>
                  <a:pt x="38" y="169"/>
                </a:lnTo>
                <a:lnTo>
                  <a:pt x="36" y="169"/>
                </a:lnTo>
                <a:lnTo>
                  <a:pt x="36" y="171"/>
                </a:lnTo>
                <a:lnTo>
                  <a:pt x="36" y="173"/>
                </a:lnTo>
                <a:lnTo>
                  <a:pt x="36" y="176"/>
                </a:lnTo>
                <a:lnTo>
                  <a:pt x="32" y="178"/>
                </a:lnTo>
                <a:lnTo>
                  <a:pt x="32" y="178"/>
                </a:lnTo>
                <a:lnTo>
                  <a:pt x="32" y="181"/>
                </a:lnTo>
                <a:lnTo>
                  <a:pt x="31" y="183"/>
                </a:lnTo>
                <a:lnTo>
                  <a:pt x="31" y="190"/>
                </a:lnTo>
                <a:lnTo>
                  <a:pt x="31" y="190"/>
                </a:lnTo>
                <a:lnTo>
                  <a:pt x="29" y="194"/>
                </a:lnTo>
                <a:lnTo>
                  <a:pt x="27" y="194"/>
                </a:lnTo>
                <a:lnTo>
                  <a:pt x="18" y="197"/>
                </a:lnTo>
                <a:lnTo>
                  <a:pt x="18" y="197"/>
                </a:lnTo>
                <a:lnTo>
                  <a:pt x="13" y="199"/>
                </a:lnTo>
                <a:lnTo>
                  <a:pt x="11" y="199"/>
                </a:lnTo>
                <a:lnTo>
                  <a:pt x="9" y="197"/>
                </a:lnTo>
                <a:lnTo>
                  <a:pt x="9" y="197"/>
                </a:lnTo>
                <a:lnTo>
                  <a:pt x="8" y="197"/>
                </a:lnTo>
                <a:lnTo>
                  <a:pt x="8" y="199"/>
                </a:lnTo>
                <a:lnTo>
                  <a:pt x="6" y="201"/>
                </a:lnTo>
                <a:lnTo>
                  <a:pt x="4" y="203"/>
                </a:lnTo>
                <a:lnTo>
                  <a:pt x="4" y="203"/>
                </a:lnTo>
                <a:lnTo>
                  <a:pt x="0" y="205"/>
                </a:lnTo>
                <a:lnTo>
                  <a:pt x="0" y="206"/>
                </a:lnTo>
                <a:lnTo>
                  <a:pt x="6" y="210"/>
                </a:lnTo>
                <a:lnTo>
                  <a:pt x="8" y="210"/>
                </a:lnTo>
                <a:lnTo>
                  <a:pt x="8" y="210"/>
                </a:lnTo>
                <a:lnTo>
                  <a:pt x="8" y="215"/>
                </a:lnTo>
                <a:lnTo>
                  <a:pt x="8" y="217"/>
                </a:lnTo>
                <a:lnTo>
                  <a:pt x="9" y="221"/>
                </a:lnTo>
                <a:lnTo>
                  <a:pt x="9" y="221"/>
                </a:lnTo>
                <a:lnTo>
                  <a:pt x="11" y="222"/>
                </a:lnTo>
                <a:lnTo>
                  <a:pt x="11" y="222"/>
                </a:lnTo>
                <a:lnTo>
                  <a:pt x="11" y="222"/>
                </a:lnTo>
                <a:lnTo>
                  <a:pt x="15" y="222"/>
                </a:lnTo>
                <a:lnTo>
                  <a:pt x="15" y="224"/>
                </a:lnTo>
                <a:lnTo>
                  <a:pt x="18" y="229"/>
                </a:lnTo>
                <a:lnTo>
                  <a:pt x="18" y="233"/>
                </a:lnTo>
                <a:lnTo>
                  <a:pt x="18" y="237"/>
                </a:lnTo>
                <a:lnTo>
                  <a:pt x="18" y="237"/>
                </a:lnTo>
                <a:lnTo>
                  <a:pt x="18" y="238"/>
                </a:lnTo>
                <a:lnTo>
                  <a:pt x="20" y="238"/>
                </a:lnTo>
                <a:lnTo>
                  <a:pt x="27" y="240"/>
                </a:lnTo>
                <a:lnTo>
                  <a:pt x="36" y="245"/>
                </a:lnTo>
                <a:lnTo>
                  <a:pt x="36" y="245"/>
                </a:lnTo>
                <a:lnTo>
                  <a:pt x="40" y="245"/>
                </a:lnTo>
                <a:lnTo>
                  <a:pt x="41" y="251"/>
                </a:lnTo>
                <a:lnTo>
                  <a:pt x="40" y="256"/>
                </a:lnTo>
                <a:lnTo>
                  <a:pt x="40" y="256"/>
                </a:lnTo>
                <a:lnTo>
                  <a:pt x="41" y="260"/>
                </a:lnTo>
                <a:lnTo>
                  <a:pt x="45" y="261"/>
                </a:lnTo>
                <a:lnTo>
                  <a:pt x="52" y="261"/>
                </a:lnTo>
                <a:lnTo>
                  <a:pt x="52" y="261"/>
                </a:lnTo>
                <a:lnTo>
                  <a:pt x="54" y="261"/>
                </a:lnTo>
                <a:lnTo>
                  <a:pt x="54" y="263"/>
                </a:lnTo>
                <a:lnTo>
                  <a:pt x="54" y="270"/>
                </a:lnTo>
                <a:lnTo>
                  <a:pt x="52" y="276"/>
                </a:lnTo>
                <a:lnTo>
                  <a:pt x="52" y="277"/>
                </a:lnTo>
                <a:lnTo>
                  <a:pt x="52" y="281"/>
                </a:lnTo>
                <a:lnTo>
                  <a:pt x="52" y="281"/>
                </a:lnTo>
                <a:lnTo>
                  <a:pt x="54" y="281"/>
                </a:lnTo>
                <a:lnTo>
                  <a:pt x="56" y="281"/>
                </a:lnTo>
                <a:lnTo>
                  <a:pt x="61" y="281"/>
                </a:lnTo>
                <a:lnTo>
                  <a:pt x="72" y="279"/>
                </a:lnTo>
                <a:lnTo>
                  <a:pt x="72" y="279"/>
                </a:lnTo>
                <a:lnTo>
                  <a:pt x="72" y="279"/>
                </a:lnTo>
                <a:lnTo>
                  <a:pt x="72" y="279"/>
                </a:lnTo>
                <a:lnTo>
                  <a:pt x="79" y="272"/>
                </a:lnTo>
                <a:lnTo>
                  <a:pt x="79" y="272"/>
                </a:lnTo>
                <a:lnTo>
                  <a:pt x="80" y="270"/>
                </a:lnTo>
                <a:lnTo>
                  <a:pt x="80" y="265"/>
                </a:lnTo>
                <a:lnTo>
                  <a:pt x="82" y="261"/>
                </a:lnTo>
                <a:lnTo>
                  <a:pt x="82" y="258"/>
                </a:lnTo>
                <a:lnTo>
                  <a:pt x="82" y="256"/>
                </a:lnTo>
                <a:lnTo>
                  <a:pt x="86" y="254"/>
                </a:lnTo>
                <a:lnTo>
                  <a:pt x="86" y="254"/>
                </a:lnTo>
                <a:lnTo>
                  <a:pt x="88" y="254"/>
                </a:lnTo>
                <a:lnTo>
                  <a:pt x="91" y="256"/>
                </a:lnTo>
                <a:lnTo>
                  <a:pt x="93" y="258"/>
                </a:lnTo>
                <a:lnTo>
                  <a:pt x="96" y="261"/>
                </a:lnTo>
                <a:lnTo>
                  <a:pt x="98" y="261"/>
                </a:lnTo>
                <a:lnTo>
                  <a:pt x="100" y="261"/>
                </a:lnTo>
                <a:lnTo>
                  <a:pt x="100" y="261"/>
                </a:lnTo>
                <a:lnTo>
                  <a:pt x="107" y="258"/>
                </a:lnTo>
                <a:lnTo>
                  <a:pt x="111" y="254"/>
                </a:lnTo>
                <a:lnTo>
                  <a:pt x="116" y="247"/>
                </a:lnTo>
                <a:lnTo>
                  <a:pt x="116" y="247"/>
                </a:lnTo>
                <a:lnTo>
                  <a:pt x="118" y="242"/>
                </a:lnTo>
                <a:lnTo>
                  <a:pt x="123" y="237"/>
                </a:lnTo>
                <a:lnTo>
                  <a:pt x="123" y="237"/>
                </a:lnTo>
                <a:lnTo>
                  <a:pt x="130" y="233"/>
                </a:lnTo>
                <a:lnTo>
                  <a:pt x="132" y="233"/>
                </a:lnTo>
                <a:lnTo>
                  <a:pt x="134" y="235"/>
                </a:lnTo>
                <a:lnTo>
                  <a:pt x="134" y="235"/>
                </a:lnTo>
                <a:lnTo>
                  <a:pt x="139" y="240"/>
                </a:lnTo>
                <a:lnTo>
                  <a:pt x="141" y="242"/>
                </a:lnTo>
                <a:lnTo>
                  <a:pt x="143" y="242"/>
                </a:lnTo>
                <a:lnTo>
                  <a:pt x="143" y="242"/>
                </a:lnTo>
                <a:lnTo>
                  <a:pt x="148" y="240"/>
                </a:lnTo>
                <a:lnTo>
                  <a:pt x="152" y="238"/>
                </a:lnTo>
                <a:lnTo>
                  <a:pt x="153" y="235"/>
                </a:lnTo>
                <a:lnTo>
                  <a:pt x="153" y="231"/>
                </a:lnTo>
                <a:lnTo>
                  <a:pt x="153" y="231"/>
                </a:lnTo>
                <a:lnTo>
                  <a:pt x="153" y="231"/>
                </a:lnTo>
                <a:lnTo>
                  <a:pt x="155" y="229"/>
                </a:lnTo>
                <a:lnTo>
                  <a:pt x="159" y="224"/>
                </a:lnTo>
                <a:lnTo>
                  <a:pt x="164" y="221"/>
                </a:lnTo>
                <a:lnTo>
                  <a:pt x="168" y="219"/>
                </a:lnTo>
                <a:lnTo>
                  <a:pt x="168" y="219"/>
                </a:lnTo>
                <a:lnTo>
                  <a:pt x="176" y="221"/>
                </a:lnTo>
                <a:lnTo>
                  <a:pt x="180" y="221"/>
                </a:lnTo>
                <a:lnTo>
                  <a:pt x="184" y="221"/>
                </a:lnTo>
                <a:lnTo>
                  <a:pt x="184" y="219"/>
                </a:lnTo>
                <a:lnTo>
                  <a:pt x="184" y="219"/>
                </a:lnTo>
                <a:lnTo>
                  <a:pt x="185" y="217"/>
                </a:lnTo>
                <a:lnTo>
                  <a:pt x="189" y="215"/>
                </a:lnTo>
                <a:lnTo>
                  <a:pt x="189" y="206"/>
                </a:lnTo>
                <a:lnTo>
                  <a:pt x="189" y="201"/>
                </a:lnTo>
                <a:lnTo>
                  <a:pt x="189" y="197"/>
                </a:lnTo>
                <a:lnTo>
                  <a:pt x="191" y="196"/>
                </a:lnTo>
                <a:lnTo>
                  <a:pt x="191" y="196"/>
                </a:lnTo>
                <a:lnTo>
                  <a:pt x="200" y="190"/>
                </a:lnTo>
                <a:lnTo>
                  <a:pt x="201" y="189"/>
                </a:lnTo>
                <a:lnTo>
                  <a:pt x="200" y="183"/>
                </a:lnTo>
                <a:lnTo>
                  <a:pt x="200" y="183"/>
                </a:lnTo>
                <a:lnTo>
                  <a:pt x="196" y="178"/>
                </a:lnTo>
                <a:lnTo>
                  <a:pt x="192" y="174"/>
                </a:lnTo>
                <a:lnTo>
                  <a:pt x="192" y="171"/>
                </a:lnTo>
                <a:lnTo>
                  <a:pt x="191" y="171"/>
                </a:lnTo>
                <a:lnTo>
                  <a:pt x="192" y="165"/>
                </a:lnTo>
                <a:lnTo>
                  <a:pt x="192" y="162"/>
                </a:lnTo>
                <a:lnTo>
                  <a:pt x="192" y="162"/>
                </a:lnTo>
                <a:lnTo>
                  <a:pt x="196" y="160"/>
                </a:lnTo>
                <a:lnTo>
                  <a:pt x="200" y="158"/>
                </a:lnTo>
                <a:lnTo>
                  <a:pt x="208" y="157"/>
                </a:lnTo>
                <a:lnTo>
                  <a:pt x="214" y="153"/>
                </a:lnTo>
                <a:lnTo>
                  <a:pt x="217" y="151"/>
                </a:lnTo>
                <a:lnTo>
                  <a:pt x="219" y="149"/>
                </a:lnTo>
                <a:lnTo>
                  <a:pt x="219" y="149"/>
                </a:lnTo>
                <a:lnTo>
                  <a:pt x="230" y="141"/>
                </a:lnTo>
                <a:lnTo>
                  <a:pt x="240" y="132"/>
                </a:lnTo>
                <a:lnTo>
                  <a:pt x="255" y="121"/>
                </a:lnTo>
                <a:lnTo>
                  <a:pt x="258" y="117"/>
                </a:lnTo>
                <a:lnTo>
                  <a:pt x="260" y="114"/>
                </a:lnTo>
                <a:lnTo>
                  <a:pt x="260" y="114"/>
                </a:lnTo>
                <a:lnTo>
                  <a:pt x="262" y="109"/>
                </a:lnTo>
                <a:lnTo>
                  <a:pt x="264" y="101"/>
                </a:lnTo>
                <a:lnTo>
                  <a:pt x="265" y="94"/>
                </a:lnTo>
                <a:lnTo>
                  <a:pt x="271" y="89"/>
                </a:lnTo>
                <a:lnTo>
                  <a:pt x="271" y="89"/>
                </a:lnTo>
                <a:lnTo>
                  <a:pt x="276" y="84"/>
                </a:lnTo>
                <a:lnTo>
                  <a:pt x="281" y="80"/>
                </a:lnTo>
                <a:lnTo>
                  <a:pt x="292" y="75"/>
                </a:lnTo>
                <a:lnTo>
                  <a:pt x="292" y="73"/>
                </a:lnTo>
                <a:lnTo>
                  <a:pt x="292" y="73"/>
                </a:lnTo>
                <a:lnTo>
                  <a:pt x="276" y="80"/>
                </a:lnTo>
                <a:lnTo>
                  <a:pt x="276" y="80"/>
                </a:lnTo>
                <a:lnTo>
                  <a:pt x="271" y="82"/>
                </a:lnTo>
                <a:lnTo>
                  <a:pt x="264" y="82"/>
                </a:lnTo>
                <a:lnTo>
                  <a:pt x="260" y="80"/>
                </a:lnTo>
                <a:lnTo>
                  <a:pt x="260" y="80"/>
                </a:lnTo>
                <a:lnTo>
                  <a:pt x="260" y="80"/>
                </a:lnTo>
                <a:lnTo>
                  <a:pt x="260" y="80"/>
                </a:lnTo>
                <a:lnTo>
                  <a:pt x="260" y="80"/>
                </a:lnTo>
                <a:close/>
              </a:path>
            </a:pathLst>
          </a:custGeom>
          <a:solidFill>
            <a:srgbClr val="a3a3a3"/>
          </a:solidFill>
          <a:ln w="324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CustomShape 63"/>
          <p:cNvSpPr/>
          <p:nvPr/>
        </p:nvSpPr>
        <p:spPr>
          <a:xfrm>
            <a:off x="2569320" y="4123440"/>
            <a:ext cx="530280" cy="443160"/>
          </a:xfrm>
          <a:custGeom>
            <a:avLst/>
            <a:gdLst/>
            <a:ahLst/>
            <a:rect l="l" t="t" r="r" b="b"/>
            <a:pathLst>
              <a:path w="153" h="128">
                <a:moveTo>
                  <a:pt x="151" y="49"/>
                </a:moveTo>
                <a:lnTo>
                  <a:pt x="151" y="49"/>
                </a:lnTo>
                <a:lnTo>
                  <a:pt x="147" y="49"/>
                </a:lnTo>
                <a:lnTo>
                  <a:pt x="145" y="49"/>
                </a:lnTo>
                <a:lnTo>
                  <a:pt x="144" y="49"/>
                </a:lnTo>
                <a:lnTo>
                  <a:pt x="144" y="49"/>
                </a:lnTo>
                <a:lnTo>
                  <a:pt x="144" y="49"/>
                </a:lnTo>
                <a:lnTo>
                  <a:pt x="144" y="42"/>
                </a:lnTo>
                <a:lnTo>
                  <a:pt x="144" y="41"/>
                </a:lnTo>
                <a:lnTo>
                  <a:pt x="142" y="39"/>
                </a:lnTo>
                <a:lnTo>
                  <a:pt x="142" y="39"/>
                </a:lnTo>
                <a:lnTo>
                  <a:pt x="142" y="33"/>
                </a:lnTo>
                <a:lnTo>
                  <a:pt x="140" y="30"/>
                </a:lnTo>
                <a:lnTo>
                  <a:pt x="137" y="26"/>
                </a:lnTo>
                <a:lnTo>
                  <a:pt x="137" y="23"/>
                </a:lnTo>
                <a:lnTo>
                  <a:pt x="137" y="23"/>
                </a:lnTo>
                <a:lnTo>
                  <a:pt x="131" y="21"/>
                </a:lnTo>
                <a:lnTo>
                  <a:pt x="128" y="21"/>
                </a:lnTo>
                <a:lnTo>
                  <a:pt x="128" y="21"/>
                </a:lnTo>
                <a:lnTo>
                  <a:pt x="126" y="21"/>
                </a:lnTo>
                <a:lnTo>
                  <a:pt x="124" y="23"/>
                </a:lnTo>
                <a:lnTo>
                  <a:pt x="124" y="23"/>
                </a:lnTo>
                <a:lnTo>
                  <a:pt x="121" y="26"/>
                </a:lnTo>
                <a:lnTo>
                  <a:pt x="121" y="26"/>
                </a:lnTo>
                <a:lnTo>
                  <a:pt x="119" y="25"/>
                </a:lnTo>
                <a:lnTo>
                  <a:pt x="119" y="25"/>
                </a:lnTo>
                <a:lnTo>
                  <a:pt x="115" y="21"/>
                </a:lnTo>
                <a:lnTo>
                  <a:pt x="115" y="19"/>
                </a:lnTo>
                <a:lnTo>
                  <a:pt x="112" y="19"/>
                </a:lnTo>
                <a:lnTo>
                  <a:pt x="112" y="19"/>
                </a:lnTo>
                <a:lnTo>
                  <a:pt x="108" y="19"/>
                </a:lnTo>
                <a:lnTo>
                  <a:pt x="106" y="19"/>
                </a:lnTo>
                <a:lnTo>
                  <a:pt x="106" y="17"/>
                </a:lnTo>
                <a:lnTo>
                  <a:pt x="106" y="17"/>
                </a:lnTo>
                <a:lnTo>
                  <a:pt x="106" y="9"/>
                </a:lnTo>
                <a:lnTo>
                  <a:pt x="105" y="5"/>
                </a:lnTo>
                <a:lnTo>
                  <a:pt x="105" y="5"/>
                </a:lnTo>
                <a:lnTo>
                  <a:pt x="105" y="5"/>
                </a:lnTo>
                <a:lnTo>
                  <a:pt x="101" y="5"/>
                </a:lnTo>
                <a:lnTo>
                  <a:pt x="101" y="9"/>
                </a:lnTo>
                <a:lnTo>
                  <a:pt x="96" y="17"/>
                </a:lnTo>
                <a:lnTo>
                  <a:pt x="96" y="17"/>
                </a:lnTo>
                <a:lnTo>
                  <a:pt x="89" y="21"/>
                </a:lnTo>
                <a:lnTo>
                  <a:pt x="85" y="23"/>
                </a:lnTo>
                <a:lnTo>
                  <a:pt x="81" y="23"/>
                </a:lnTo>
                <a:lnTo>
                  <a:pt x="81" y="23"/>
                </a:lnTo>
                <a:lnTo>
                  <a:pt x="73" y="23"/>
                </a:lnTo>
                <a:lnTo>
                  <a:pt x="71" y="21"/>
                </a:lnTo>
                <a:lnTo>
                  <a:pt x="69" y="19"/>
                </a:lnTo>
                <a:lnTo>
                  <a:pt x="69" y="19"/>
                </a:lnTo>
                <a:lnTo>
                  <a:pt x="65" y="12"/>
                </a:lnTo>
                <a:lnTo>
                  <a:pt x="64" y="9"/>
                </a:lnTo>
                <a:lnTo>
                  <a:pt x="62" y="7"/>
                </a:lnTo>
                <a:lnTo>
                  <a:pt x="62" y="7"/>
                </a:lnTo>
                <a:lnTo>
                  <a:pt x="58" y="7"/>
                </a:lnTo>
                <a:lnTo>
                  <a:pt x="53" y="7"/>
                </a:lnTo>
                <a:lnTo>
                  <a:pt x="49" y="7"/>
                </a:lnTo>
                <a:lnTo>
                  <a:pt x="46" y="5"/>
                </a:lnTo>
                <a:lnTo>
                  <a:pt x="46" y="5"/>
                </a:lnTo>
                <a:lnTo>
                  <a:pt x="44" y="3"/>
                </a:lnTo>
                <a:lnTo>
                  <a:pt x="41" y="1"/>
                </a:lnTo>
                <a:lnTo>
                  <a:pt x="37" y="0"/>
                </a:lnTo>
                <a:lnTo>
                  <a:pt x="33" y="1"/>
                </a:lnTo>
                <a:lnTo>
                  <a:pt x="33" y="1"/>
                </a:lnTo>
                <a:lnTo>
                  <a:pt x="28" y="3"/>
                </a:lnTo>
                <a:lnTo>
                  <a:pt x="26" y="3"/>
                </a:lnTo>
                <a:lnTo>
                  <a:pt x="25" y="3"/>
                </a:lnTo>
                <a:lnTo>
                  <a:pt x="25" y="3"/>
                </a:lnTo>
                <a:lnTo>
                  <a:pt x="21" y="1"/>
                </a:lnTo>
                <a:lnTo>
                  <a:pt x="19" y="1"/>
                </a:lnTo>
                <a:lnTo>
                  <a:pt x="17" y="1"/>
                </a:lnTo>
                <a:lnTo>
                  <a:pt x="12" y="3"/>
                </a:lnTo>
                <a:lnTo>
                  <a:pt x="12" y="3"/>
                </a:lnTo>
                <a:lnTo>
                  <a:pt x="12" y="5"/>
                </a:lnTo>
                <a:lnTo>
                  <a:pt x="9" y="10"/>
                </a:lnTo>
                <a:lnTo>
                  <a:pt x="9" y="17"/>
                </a:lnTo>
                <a:lnTo>
                  <a:pt x="7" y="19"/>
                </a:lnTo>
                <a:lnTo>
                  <a:pt x="7" y="19"/>
                </a:lnTo>
                <a:lnTo>
                  <a:pt x="0" y="28"/>
                </a:lnTo>
                <a:lnTo>
                  <a:pt x="0" y="28"/>
                </a:lnTo>
                <a:lnTo>
                  <a:pt x="1" y="28"/>
                </a:lnTo>
                <a:lnTo>
                  <a:pt x="1" y="28"/>
                </a:lnTo>
                <a:lnTo>
                  <a:pt x="1" y="30"/>
                </a:lnTo>
                <a:lnTo>
                  <a:pt x="1" y="30"/>
                </a:lnTo>
                <a:lnTo>
                  <a:pt x="0" y="33"/>
                </a:lnTo>
                <a:lnTo>
                  <a:pt x="0" y="35"/>
                </a:lnTo>
                <a:lnTo>
                  <a:pt x="0" y="35"/>
                </a:lnTo>
                <a:lnTo>
                  <a:pt x="1" y="42"/>
                </a:lnTo>
                <a:lnTo>
                  <a:pt x="1" y="44"/>
                </a:lnTo>
                <a:lnTo>
                  <a:pt x="1" y="46"/>
                </a:lnTo>
                <a:lnTo>
                  <a:pt x="1" y="46"/>
                </a:lnTo>
                <a:lnTo>
                  <a:pt x="1" y="53"/>
                </a:lnTo>
                <a:lnTo>
                  <a:pt x="1" y="58"/>
                </a:lnTo>
                <a:lnTo>
                  <a:pt x="9" y="67"/>
                </a:lnTo>
                <a:lnTo>
                  <a:pt x="9" y="67"/>
                </a:lnTo>
                <a:lnTo>
                  <a:pt x="10" y="73"/>
                </a:lnTo>
                <a:lnTo>
                  <a:pt x="12" y="81"/>
                </a:lnTo>
                <a:lnTo>
                  <a:pt x="12" y="81"/>
                </a:lnTo>
                <a:lnTo>
                  <a:pt x="12" y="85"/>
                </a:lnTo>
                <a:lnTo>
                  <a:pt x="14" y="90"/>
                </a:lnTo>
                <a:lnTo>
                  <a:pt x="17" y="94"/>
                </a:lnTo>
                <a:lnTo>
                  <a:pt x="17" y="99"/>
                </a:lnTo>
                <a:lnTo>
                  <a:pt x="17" y="99"/>
                </a:lnTo>
                <a:lnTo>
                  <a:pt x="17" y="103"/>
                </a:lnTo>
                <a:lnTo>
                  <a:pt x="17" y="106"/>
                </a:lnTo>
                <a:lnTo>
                  <a:pt x="19" y="110"/>
                </a:lnTo>
                <a:lnTo>
                  <a:pt x="21" y="112"/>
                </a:lnTo>
                <a:lnTo>
                  <a:pt x="21" y="112"/>
                </a:lnTo>
                <a:lnTo>
                  <a:pt x="25" y="113"/>
                </a:lnTo>
                <a:lnTo>
                  <a:pt x="25" y="119"/>
                </a:lnTo>
                <a:lnTo>
                  <a:pt x="23" y="121"/>
                </a:lnTo>
                <a:lnTo>
                  <a:pt x="23" y="121"/>
                </a:lnTo>
                <a:lnTo>
                  <a:pt x="19" y="128"/>
                </a:lnTo>
                <a:lnTo>
                  <a:pt x="19" y="128"/>
                </a:lnTo>
                <a:lnTo>
                  <a:pt x="23" y="124"/>
                </a:lnTo>
                <a:lnTo>
                  <a:pt x="26" y="122"/>
                </a:lnTo>
                <a:lnTo>
                  <a:pt x="26" y="122"/>
                </a:lnTo>
                <a:lnTo>
                  <a:pt x="37" y="124"/>
                </a:lnTo>
                <a:lnTo>
                  <a:pt x="44" y="126"/>
                </a:lnTo>
                <a:lnTo>
                  <a:pt x="48" y="124"/>
                </a:lnTo>
                <a:lnTo>
                  <a:pt x="48" y="124"/>
                </a:lnTo>
                <a:lnTo>
                  <a:pt x="51" y="122"/>
                </a:lnTo>
                <a:lnTo>
                  <a:pt x="55" y="121"/>
                </a:lnTo>
                <a:lnTo>
                  <a:pt x="60" y="115"/>
                </a:lnTo>
                <a:lnTo>
                  <a:pt x="60" y="115"/>
                </a:lnTo>
                <a:lnTo>
                  <a:pt x="64" y="113"/>
                </a:lnTo>
                <a:lnTo>
                  <a:pt x="64" y="110"/>
                </a:lnTo>
                <a:lnTo>
                  <a:pt x="67" y="108"/>
                </a:lnTo>
                <a:lnTo>
                  <a:pt x="67" y="106"/>
                </a:lnTo>
                <a:lnTo>
                  <a:pt x="67" y="106"/>
                </a:lnTo>
                <a:lnTo>
                  <a:pt x="71" y="108"/>
                </a:lnTo>
                <a:lnTo>
                  <a:pt x="73" y="108"/>
                </a:lnTo>
                <a:lnTo>
                  <a:pt x="74" y="106"/>
                </a:lnTo>
                <a:lnTo>
                  <a:pt x="74" y="106"/>
                </a:lnTo>
                <a:lnTo>
                  <a:pt x="80" y="105"/>
                </a:lnTo>
                <a:lnTo>
                  <a:pt x="83" y="103"/>
                </a:lnTo>
                <a:lnTo>
                  <a:pt x="90" y="103"/>
                </a:lnTo>
                <a:lnTo>
                  <a:pt x="90" y="103"/>
                </a:lnTo>
                <a:lnTo>
                  <a:pt x="96" y="101"/>
                </a:lnTo>
                <a:lnTo>
                  <a:pt x="105" y="96"/>
                </a:lnTo>
                <a:lnTo>
                  <a:pt x="105" y="96"/>
                </a:lnTo>
                <a:lnTo>
                  <a:pt x="110" y="90"/>
                </a:lnTo>
                <a:lnTo>
                  <a:pt x="112" y="87"/>
                </a:lnTo>
                <a:lnTo>
                  <a:pt x="115" y="85"/>
                </a:lnTo>
                <a:lnTo>
                  <a:pt x="115" y="85"/>
                </a:lnTo>
                <a:lnTo>
                  <a:pt x="121" y="81"/>
                </a:lnTo>
                <a:lnTo>
                  <a:pt x="129" y="74"/>
                </a:lnTo>
                <a:lnTo>
                  <a:pt x="129" y="74"/>
                </a:lnTo>
                <a:lnTo>
                  <a:pt x="133" y="73"/>
                </a:lnTo>
                <a:lnTo>
                  <a:pt x="137" y="69"/>
                </a:lnTo>
                <a:lnTo>
                  <a:pt x="142" y="64"/>
                </a:lnTo>
                <a:lnTo>
                  <a:pt x="142" y="64"/>
                </a:lnTo>
                <a:lnTo>
                  <a:pt x="145" y="62"/>
                </a:lnTo>
                <a:lnTo>
                  <a:pt x="151" y="60"/>
                </a:lnTo>
                <a:lnTo>
                  <a:pt x="151" y="60"/>
                </a:lnTo>
                <a:lnTo>
                  <a:pt x="153" y="58"/>
                </a:lnTo>
                <a:lnTo>
                  <a:pt x="153" y="58"/>
                </a:lnTo>
                <a:lnTo>
                  <a:pt x="153" y="53"/>
                </a:lnTo>
                <a:lnTo>
                  <a:pt x="153" y="51"/>
                </a:lnTo>
                <a:lnTo>
                  <a:pt x="151" y="49"/>
                </a:lnTo>
                <a:lnTo>
                  <a:pt x="151" y="49"/>
                </a:lnTo>
                <a:lnTo>
                  <a:pt x="151" y="49"/>
                </a:lnTo>
                <a:lnTo>
                  <a:pt x="151" y="49"/>
                </a:lnTo>
                <a:lnTo>
                  <a:pt x="151" y="4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324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CustomShape 64"/>
          <p:cNvSpPr/>
          <p:nvPr/>
        </p:nvSpPr>
        <p:spPr>
          <a:xfrm>
            <a:off x="2437200" y="3849120"/>
            <a:ext cx="495360" cy="370440"/>
          </a:xfrm>
          <a:custGeom>
            <a:avLst/>
            <a:gdLst/>
            <a:ahLst/>
            <a:rect l="l" t="t" r="r" b="b"/>
            <a:pathLst>
              <a:path w="143" h="107">
                <a:moveTo>
                  <a:pt x="50" y="82"/>
                </a:moveTo>
                <a:lnTo>
                  <a:pt x="50" y="82"/>
                </a:lnTo>
                <a:lnTo>
                  <a:pt x="55" y="80"/>
                </a:lnTo>
                <a:lnTo>
                  <a:pt x="57" y="80"/>
                </a:lnTo>
                <a:lnTo>
                  <a:pt x="59" y="80"/>
                </a:lnTo>
                <a:lnTo>
                  <a:pt x="63" y="82"/>
                </a:lnTo>
                <a:lnTo>
                  <a:pt x="63" y="82"/>
                </a:lnTo>
                <a:lnTo>
                  <a:pt x="64" y="82"/>
                </a:lnTo>
                <a:lnTo>
                  <a:pt x="66" y="82"/>
                </a:lnTo>
                <a:lnTo>
                  <a:pt x="71" y="80"/>
                </a:lnTo>
                <a:lnTo>
                  <a:pt x="71" y="80"/>
                </a:lnTo>
                <a:lnTo>
                  <a:pt x="75" y="79"/>
                </a:lnTo>
                <a:lnTo>
                  <a:pt x="79" y="80"/>
                </a:lnTo>
                <a:lnTo>
                  <a:pt x="82" y="82"/>
                </a:lnTo>
                <a:lnTo>
                  <a:pt x="84" y="84"/>
                </a:lnTo>
                <a:lnTo>
                  <a:pt x="84" y="84"/>
                </a:lnTo>
                <a:lnTo>
                  <a:pt x="87" y="86"/>
                </a:lnTo>
                <a:lnTo>
                  <a:pt x="91" y="86"/>
                </a:lnTo>
                <a:lnTo>
                  <a:pt x="96" y="86"/>
                </a:lnTo>
                <a:lnTo>
                  <a:pt x="100" y="86"/>
                </a:lnTo>
                <a:lnTo>
                  <a:pt x="100" y="86"/>
                </a:lnTo>
                <a:lnTo>
                  <a:pt x="102" y="88"/>
                </a:lnTo>
                <a:lnTo>
                  <a:pt x="103" y="91"/>
                </a:lnTo>
                <a:lnTo>
                  <a:pt x="107" y="98"/>
                </a:lnTo>
                <a:lnTo>
                  <a:pt x="107" y="98"/>
                </a:lnTo>
                <a:lnTo>
                  <a:pt x="109" y="100"/>
                </a:lnTo>
                <a:lnTo>
                  <a:pt x="111" y="102"/>
                </a:lnTo>
                <a:lnTo>
                  <a:pt x="119" y="102"/>
                </a:lnTo>
                <a:lnTo>
                  <a:pt x="119" y="102"/>
                </a:lnTo>
                <a:lnTo>
                  <a:pt x="123" y="102"/>
                </a:lnTo>
                <a:lnTo>
                  <a:pt x="127" y="100"/>
                </a:lnTo>
                <a:lnTo>
                  <a:pt x="134" y="96"/>
                </a:lnTo>
                <a:lnTo>
                  <a:pt x="134" y="96"/>
                </a:lnTo>
                <a:lnTo>
                  <a:pt x="139" y="88"/>
                </a:lnTo>
                <a:lnTo>
                  <a:pt x="139" y="84"/>
                </a:lnTo>
                <a:lnTo>
                  <a:pt x="143" y="84"/>
                </a:lnTo>
                <a:lnTo>
                  <a:pt x="134" y="77"/>
                </a:lnTo>
                <a:lnTo>
                  <a:pt x="134" y="61"/>
                </a:lnTo>
                <a:lnTo>
                  <a:pt x="127" y="50"/>
                </a:lnTo>
                <a:lnTo>
                  <a:pt x="109" y="41"/>
                </a:lnTo>
                <a:lnTo>
                  <a:pt x="102" y="29"/>
                </a:lnTo>
                <a:lnTo>
                  <a:pt x="93" y="29"/>
                </a:lnTo>
                <a:lnTo>
                  <a:pt x="84" y="22"/>
                </a:lnTo>
                <a:lnTo>
                  <a:pt x="86" y="18"/>
                </a:lnTo>
                <a:lnTo>
                  <a:pt x="84" y="20"/>
                </a:lnTo>
                <a:lnTo>
                  <a:pt x="71" y="2"/>
                </a:lnTo>
                <a:lnTo>
                  <a:pt x="68" y="0"/>
                </a:lnTo>
                <a:lnTo>
                  <a:pt x="63" y="9"/>
                </a:lnTo>
                <a:lnTo>
                  <a:pt x="55" y="15"/>
                </a:lnTo>
                <a:lnTo>
                  <a:pt x="36" y="8"/>
                </a:lnTo>
                <a:lnTo>
                  <a:pt x="25" y="9"/>
                </a:lnTo>
                <a:lnTo>
                  <a:pt x="25" y="9"/>
                </a:lnTo>
                <a:lnTo>
                  <a:pt x="27" y="11"/>
                </a:lnTo>
                <a:lnTo>
                  <a:pt x="27" y="11"/>
                </a:lnTo>
                <a:lnTo>
                  <a:pt x="34" y="15"/>
                </a:lnTo>
                <a:lnTo>
                  <a:pt x="36" y="16"/>
                </a:lnTo>
                <a:lnTo>
                  <a:pt x="34" y="20"/>
                </a:lnTo>
                <a:lnTo>
                  <a:pt x="34" y="20"/>
                </a:lnTo>
                <a:lnTo>
                  <a:pt x="31" y="24"/>
                </a:lnTo>
                <a:lnTo>
                  <a:pt x="29" y="27"/>
                </a:lnTo>
                <a:lnTo>
                  <a:pt x="29" y="32"/>
                </a:lnTo>
                <a:lnTo>
                  <a:pt x="29" y="32"/>
                </a:lnTo>
                <a:lnTo>
                  <a:pt x="29" y="38"/>
                </a:lnTo>
                <a:lnTo>
                  <a:pt x="27" y="38"/>
                </a:lnTo>
                <a:lnTo>
                  <a:pt x="25" y="41"/>
                </a:lnTo>
                <a:lnTo>
                  <a:pt x="25" y="41"/>
                </a:lnTo>
                <a:lnTo>
                  <a:pt x="25" y="43"/>
                </a:lnTo>
                <a:lnTo>
                  <a:pt x="25" y="48"/>
                </a:lnTo>
                <a:lnTo>
                  <a:pt x="25" y="52"/>
                </a:lnTo>
                <a:lnTo>
                  <a:pt x="25" y="59"/>
                </a:lnTo>
                <a:lnTo>
                  <a:pt x="25" y="59"/>
                </a:lnTo>
                <a:lnTo>
                  <a:pt x="23" y="61"/>
                </a:lnTo>
                <a:lnTo>
                  <a:pt x="22" y="66"/>
                </a:lnTo>
                <a:lnTo>
                  <a:pt x="22" y="66"/>
                </a:lnTo>
                <a:lnTo>
                  <a:pt x="18" y="68"/>
                </a:lnTo>
                <a:lnTo>
                  <a:pt x="18" y="70"/>
                </a:lnTo>
                <a:lnTo>
                  <a:pt x="15" y="72"/>
                </a:lnTo>
                <a:lnTo>
                  <a:pt x="11" y="73"/>
                </a:lnTo>
                <a:lnTo>
                  <a:pt x="11" y="73"/>
                </a:lnTo>
                <a:lnTo>
                  <a:pt x="9" y="80"/>
                </a:lnTo>
                <a:lnTo>
                  <a:pt x="7" y="82"/>
                </a:lnTo>
                <a:lnTo>
                  <a:pt x="6" y="82"/>
                </a:lnTo>
                <a:lnTo>
                  <a:pt x="6" y="82"/>
                </a:lnTo>
                <a:lnTo>
                  <a:pt x="2" y="82"/>
                </a:lnTo>
                <a:lnTo>
                  <a:pt x="0" y="82"/>
                </a:lnTo>
                <a:lnTo>
                  <a:pt x="0" y="82"/>
                </a:lnTo>
                <a:lnTo>
                  <a:pt x="2" y="86"/>
                </a:lnTo>
                <a:lnTo>
                  <a:pt x="2" y="86"/>
                </a:lnTo>
                <a:lnTo>
                  <a:pt x="4" y="89"/>
                </a:lnTo>
                <a:lnTo>
                  <a:pt x="6" y="93"/>
                </a:lnTo>
                <a:lnTo>
                  <a:pt x="9" y="98"/>
                </a:lnTo>
                <a:lnTo>
                  <a:pt x="15" y="100"/>
                </a:lnTo>
                <a:lnTo>
                  <a:pt x="15" y="100"/>
                </a:lnTo>
                <a:lnTo>
                  <a:pt x="25" y="102"/>
                </a:lnTo>
                <a:lnTo>
                  <a:pt x="25" y="102"/>
                </a:lnTo>
                <a:lnTo>
                  <a:pt x="31" y="104"/>
                </a:lnTo>
                <a:lnTo>
                  <a:pt x="38" y="107"/>
                </a:lnTo>
                <a:lnTo>
                  <a:pt x="38" y="107"/>
                </a:lnTo>
                <a:lnTo>
                  <a:pt x="45" y="98"/>
                </a:lnTo>
                <a:lnTo>
                  <a:pt x="45" y="98"/>
                </a:lnTo>
                <a:lnTo>
                  <a:pt x="47" y="96"/>
                </a:lnTo>
                <a:lnTo>
                  <a:pt x="47" y="89"/>
                </a:lnTo>
                <a:lnTo>
                  <a:pt x="50" y="84"/>
                </a:lnTo>
                <a:lnTo>
                  <a:pt x="50" y="82"/>
                </a:lnTo>
                <a:lnTo>
                  <a:pt x="50" y="82"/>
                </a:lnTo>
                <a:lnTo>
                  <a:pt x="50" y="82"/>
                </a:lnTo>
                <a:lnTo>
                  <a:pt x="50" y="82"/>
                </a:lnTo>
                <a:lnTo>
                  <a:pt x="50" y="82"/>
                </a:lnTo>
                <a:close/>
              </a:path>
            </a:pathLst>
          </a:custGeom>
          <a:solidFill>
            <a:srgbClr val="a3a3a3"/>
          </a:solidFill>
          <a:ln w="324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CustomShape 65"/>
          <p:cNvSpPr/>
          <p:nvPr/>
        </p:nvSpPr>
        <p:spPr>
          <a:xfrm>
            <a:off x="3389400" y="5037480"/>
            <a:ext cx="29880" cy="64440"/>
          </a:xfrm>
          <a:custGeom>
            <a:avLst/>
            <a:gdLst/>
            <a:ahLst/>
            <a:rect l="l" t="t" r="r" b="b"/>
            <a:pathLst>
              <a:path w="9" h="19">
                <a:moveTo>
                  <a:pt x="0" y="3"/>
                </a:moveTo>
                <a:lnTo>
                  <a:pt x="0" y="19"/>
                </a:lnTo>
                <a:lnTo>
                  <a:pt x="0" y="19"/>
                </a:lnTo>
                <a:lnTo>
                  <a:pt x="9" y="0"/>
                </a:lnTo>
                <a:lnTo>
                  <a:pt x="0" y="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close/>
              </a:path>
            </a:pathLst>
          </a:custGeom>
          <a:solidFill>
            <a:srgbClr val="a3a3a3"/>
          </a:solidFill>
          <a:ln w="324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CustomShape 66"/>
          <p:cNvSpPr/>
          <p:nvPr/>
        </p:nvSpPr>
        <p:spPr>
          <a:xfrm>
            <a:off x="2729160" y="3821040"/>
            <a:ext cx="665640" cy="627480"/>
          </a:xfrm>
          <a:custGeom>
            <a:avLst/>
            <a:gdLst/>
            <a:ahLst/>
            <a:rect l="l" t="t" r="r" b="b"/>
            <a:pathLst>
              <a:path w="192" h="181">
                <a:moveTo>
                  <a:pt x="130" y="156"/>
                </a:moveTo>
                <a:lnTo>
                  <a:pt x="130" y="156"/>
                </a:lnTo>
                <a:lnTo>
                  <a:pt x="140" y="154"/>
                </a:lnTo>
                <a:lnTo>
                  <a:pt x="144" y="152"/>
                </a:lnTo>
                <a:lnTo>
                  <a:pt x="144" y="152"/>
                </a:lnTo>
                <a:lnTo>
                  <a:pt x="146" y="149"/>
                </a:lnTo>
                <a:lnTo>
                  <a:pt x="146" y="149"/>
                </a:lnTo>
                <a:lnTo>
                  <a:pt x="146" y="138"/>
                </a:lnTo>
                <a:lnTo>
                  <a:pt x="146" y="133"/>
                </a:lnTo>
                <a:lnTo>
                  <a:pt x="146" y="131"/>
                </a:lnTo>
                <a:lnTo>
                  <a:pt x="147" y="129"/>
                </a:lnTo>
                <a:lnTo>
                  <a:pt x="147" y="129"/>
                </a:lnTo>
                <a:lnTo>
                  <a:pt x="149" y="129"/>
                </a:lnTo>
                <a:lnTo>
                  <a:pt x="151" y="129"/>
                </a:lnTo>
                <a:lnTo>
                  <a:pt x="155" y="129"/>
                </a:lnTo>
                <a:lnTo>
                  <a:pt x="158" y="133"/>
                </a:lnTo>
                <a:lnTo>
                  <a:pt x="158" y="133"/>
                </a:lnTo>
                <a:lnTo>
                  <a:pt x="162" y="131"/>
                </a:lnTo>
                <a:lnTo>
                  <a:pt x="162" y="131"/>
                </a:lnTo>
                <a:lnTo>
                  <a:pt x="165" y="131"/>
                </a:lnTo>
                <a:lnTo>
                  <a:pt x="169" y="129"/>
                </a:lnTo>
                <a:lnTo>
                  <a:pt x="172" y="131"/>
                </a:lnTo>
                <a:lnTo>
                  <a:pt x="172" y="131"/>
                </a:lnTo>
                <a:lnTo>
                  <a:pt x="176" y="129"/>
                </a:lnTo>
                <a:lnTo>
                  <a:pt x="176" y="128"/>
                </a:lnTo>
                <a:lnTo>
                  <a:pt x="179" y="126"/>
                </a:lnTo>
                <a:lnTo>
                  <a:pt x="179" y="126"/>
                </a:lnTo>
                <a:lnTo>
                  <a:pt x="183" y="126"/>
                </a:lnTo>
                <a:lnTo>
                  <a:pt x="188" y="126"/>
                </a:lnTo>
                <a:lnTo>
                  <a:pt x="192" y="120"/>
                </a:lnTo>
                <a:lnTo>
                  <a:pt x="192" y="120"/>
                </a:lnTo>
                <a:lnTo>
                  <a:pt x="190" y="115"/>
                </a:lnTo>
                <a:lnTo>
                  <a:pt x="187" y="110"/>
                </a:lnTo>
                <a:lnTo>
                  <a:pt x="185" y="106"/>
                </a:lnTo>
                <a:lnTo>
                  <a:pt x="185" y="106"/>
                </a:lnTo>
                <a:lnTo>
                  <a:pt x="183" y="104"/>
                </a:lnTo>
                <a:lnTo>
                  <a:pt x="183" y="104"/>
                </a:lnTo>
                <a:lnTo>
                  <a:pt x="181" y="99"/>
                </a:lnTo>
                <a:lnTo>
                  <a:pt x="181" y="97"/>
                </a:lnTo>
                <a:lnTo>
                  <a:pt x="181" y="96"/>
                </a:lnTo>
                <a:lnTo>
                  <a:pt x="183" y="94"/>
                </a:lnTo>
                <a:lnTo>
                  <a:pt x="183" y="94"/>
                </a:lnTo>
                <a:lnTo>
                  <a:pt x="190" y="92"/>
                </a:lnTo>
                <a:lnTo>
                  <a:pt x="192" y="90"/>
                </a:lnTo>
                <a:lnTo>
                  <a:pt x="190" y="85"/>
                </a:lnTo>
                <a:lnTo>
                  <a:pt x="181" y="87"/>
                </a:lnTo>
                <a:lnTo>
                  <a:pt x="179" y="76"/>
                </a:lnTo>
                <a:lnTo>
                  <a:pt x="190" y="71"/>
                </a:lnTo>
                <a:lnTo>
                  <a:pt x="187" y="69"/>
                </a:lnTo>
                <a:lnTo>
                  <a:pt x="171" y="69"/>
                </a:lnTo>
                <a:lnTo>
                  <a:pt x="172" y="80"/>
                </a:lnTo>
                <a:lnTo>
                  <a:pt x="167" y="80"/>
                </a:lnTo>
                <a:lnTo>
                  <a:pt x="160" y="72"/>
                </a:lnTo>
                <a:lnTo>
                  <a:pt x="151" y="74"/>
                </a:lnTo>
                <a:lnTo>
                  <a:pt x="142" y="60"/>
                </a:lnTo>
                <a:lnTo>
                  <a:pt x="146" y="55"/>
                </a:lnTo>
                <a:lnTo>
                  <a:pt x="144" y="51"/>
                </a:lnTo>
                <a:lnTo>
                  <a:pt x="139" y="46"/>
                </a:lnTo>
                <a:lnTo>
                  <a:pt x="137" y="37"/>
                </a:lnTo>
                <a:lnTo>
                  <a:pt x="142" y="32"/>
                </a:lnTo>
                <a:lnTo>
                  <a:pt x="140" y="30"/>
                </a:lnTo>
                <a:lnTo>
                  <a:pt x="137" y="28"/>
                </a:lnTo>
                <a:lnTo>
                  <a:pt x="139" y="12"/>
                </a:lnTo>
                <a:lnTo>
                  <a:pt x="135" y="10"/>
                </a:lnTo>
                <a:lnTo>
                  <a:pt x="131" y="12"/>
                </a:lnTo>
                <a:lnTo>
                  <a:pt x="123" y="10"/>
                </a:lnTo>
                <a:lnTo>
                  <a:pt x="121" y="8"/>
                </a:lnTo>
                <a:lnTo>
                  <a:pt x="119" y="5"/>
                </a:lnTo>
                <a:lnTo>
                  <a:pt x="115" y="5"/>
                </a:lnTo>
                <a:lnTo>
                  <a:pt x="115" y="5"/>
                </a:lnTo>
                <a:lnTo>
                  <a:pt x="105" y="0"/>
                </a:lnTo>
                <a:lnTo>
                  <a:pt x="105" y="0"/>
                </a:lnTo>
                <a:lnTo>
                  <a:pt x="99" y="0"/>
                </a:lnTo>
                <a:lnTo>
                  <a:pt x="96" y="0"/>
                </a:lnTo>
                <a:lnTo>
                  <a:pt x="89" y="3"/>
                </a:lnTo>
                <a:lnTo>
                  <a:pt x="82" y="5"/>
                </a:lnTo>
                <a:lnTo>
                  <a:pt x="82" y="5"/>
                </a:lnTo>
                <a:lnTo>
                  <a:pt x="69" y="5"/>
                </a:lnTo>
                <a:lnTo>
                  <a:pt x="69" y="5"/>
                </a:lnTo>
                <a:lnTo>
                  <a:pt x="62" y="3"/>
                </a:lnTo>
                <a:lnTo>
                  <a:pt x="43" y="8"/>
                </a:lnTo>
                <a:lnTo>
                  <a:pt x="28" y="10"/>
                </a:lnTo>
                <a:lnTo>
                  <a:pt x="35" y="24"/>
                </a:lnTo>
                <a:lnTo>
                  <a:pt x="18" y="28"/>
                </a:lnTo>
                <a:lnTo>
                  <a:pt x="12" y="23"/>
                </a:lnTo>
                <a:lnTo>
                  <a:pt x="2" y="26"/>
                </a:lnTo>
                <a:lnTo>
                  <a:pt x="0" y="30"/>
                </a:lnTo>
                <a:lnTo>
                  <a:pt x="9" y="37"/>
                </a:lnTo>
                <a:lnTo>
                  <a:pt x="18" y="37"/>
                </a:lnTo>
                <a:lnTo>
                  <a:pt x="25" y="49"/>
                </a:lnTo>
                <a:lnTo>
                  <a:pt x="43" y="58"/>
                </a:lnTo>
                <a:lnTo>
                  <a:pt x="50" y="69"/>
                </a:lnTo>
                <a:lnTo>
                  <a:pt x="50" y="85"/>
                </a:lnTo>
                <a:lnTo>
                  <a:pt x="59" y="92"/>
                </a:lnTo>
                <a:lnTo>
                  <a:pt x="59" y="92"/>
                </a:lnTo>
                <a:lnTo>
                  <a:pt x="59" y="92"/>
                </a:lnTo>
                <a:lnTo>
                  <a:pt x="60" y="96"/>
                </a:lnTo>
                <a:lnTo>
                  <a:pt x="60" y="104"/>
                </a:lnTo>
                <a:lnTo>
                  <a:pt x="60" y="104"/>
                </a:lnTo>
                <a:lnTo>
                  <a:pt x="60" y="106"/>
                </a:lnTo>
                <a:lnTo>
                  <a:pt x="62" y="106"/>
                </a:lnTo>
                <a:lnTo>
                  <a:pt x="66" y="106"/>
                </a:lnTo>
                <a:lnTo>
                  <a:pt x="66" y="106"/>
                </a:lnTo>
                <a:lnTo>
                  <a:pt x="69" y="106"/>
                </a:lnTo>
                <a:lnTo>
                  <a:pt x="69" y="108"/>
                </a:lnTo>
                <a:lnTo>
                  <a:pt x="73" y="112"/>
                </a:lnTo>
                <a:lnTo>
                  <a:pt x="73" y="112"/>
                </a:lnTo>
                <a:lnTo>
                  <a:pt x="75" y="113"/>
                </a:lnTo>
                <a:lnTo>
                  <a:pt x="75" y="113"/>
                </a:lnTo>
                <a:lnTo>
                  <a:pt x="78" y="110"/>
                </a:lnTo>
                <a:lnTo>
                  <a:pt x="78" y="110"/>
                </a:lnTo>
                <a:lnTo>
                  <a:pt x="80" y="108"/>
                </a:lnTo>
                <a:lnTo>
                  <a:pt x="82" y="108"/>
                </a:lnTo>
                <a:lnTo>
                  <a:pt x="82" y="108"/>
                </a:lnTo>
                <a:lnTo>
                  <a:pt x="85" y="108"/>
                </a:lnTo>
                <a:lnTo>
                  <a:pt x="91" y="110"/>
                </a:lnTo>
                <a:lnTo>
                  <a:pt x="91" y="110"/>
                </a:lnTo>
                <a:lnTo>
                  <a:pt x="91" y="113"/>
                </a:lnTo>
                <a:lnTo>
                  <a:pt x="94" y="117"/>
                </a:lnTo>
                <a:lnTo>
                  <a:pt x="96" y="120"/>
                </a:lnTo>
                <a:lnTo>
                  <a:pt x="96" y="126"/>
                </a:lnTo>
                <a:lnTo>
                  <a:pt x="96" y="126"/>
                </a:lnTo>
                <a:lnTo>
                  <a:pt x="98" y="128"/>
                </a:lnTo>
                <a:lnTo>
                  <a:pt x="98" y="129"/>
                </a:lnTo>
                <a:lnTo>
                  <a:pt x="98" y="136"/>
                </a:lnTo>
                <a:lnTo>
                  <a:pt x="98" y="136"/>
                </a:lnTo>
                <a:lnTo>
                  <a:pt x="98" y="136"/>
                </a:lnTo>
                <a:lnTo>
                  <a:pt x="99" y="136"/>
                </a:lnTo>
                <a:lnTo>
                  <a:pt x="101" y="136"/>
                </a:lnTo>
                <a:lnTo>
                  <a:pt x="105" y="136"/>
                </a:lnTo>
                <a:lnTo>
                  <a:pt x="105" y="136"/>
                </a:lnTo>
                <a:lnTo>
                  <a:pt x="107" y="138"/>
                </a:lnTo>
                <a:lnTo>
                  <a:pt x="107" y="140"/>
                </a:lnTo>
                <a:lnTo>
                  <a:pt x="107" y="145"/>
                </a:lnTo>
                <a:lnTo>
                  <a:pt x="107" y="145"/>
                </a:lnTo>
                <a:lnTo>
                  <a:pt x="105" y="147"/>
                </a:lnTo>
                <a:lnTo>
                  <a:pt x="105" y="147"/>
                </a:lnTo>
                <a:lnTo>
                  <a:pt x="107" y="149"/>
                </a:lnTo>
                <a:lnTo>
                  <a:pt x="108" y="149"/>
                </a:lnTo>
                <a:lnTo>
                  <a:pt x="108" y="149"/>
                </a:lnTo>
                <a:lnTo>
                  <a:pt x="110" y="165"/>
                </a:lnTo>
                <a:lnTo>
                  <a:pt x="110" y="172"/>
                </a:lnTo>
                <a:lnTo>
                  <a:pt x="115" y="177"/>
                </a:lnTo>
                <a:lnTo>
                  <a:pt x="115" y="177"/>
                </a:lnTo>
                <a:lnTo>
                  <a:pt x="115" y="181"/>
                </a:lnTo>
                <a:lnTo>
                  <a:pt x="115" y="181"/>
                </a:lnTo>
                <a:lnTo>
                  <a:pt x="121" y="172"/>
                </a:lnTo>
                <a:lnTo>
                  <a:pt x="121" y="172"/>
                </a:lnTo>
                <a:lnTo>
                  <a:pt x="124" y="161"/>
                </a:lnTo>
                <a:lnTo>
                  <a:pt x="126" y="158"/>
                </a:lnTo>
                <a:lnTo>
                  <a:pt x="130" y="156"/>
                </a:lnTo>
                <a:lnTo>
                  <a:pt x="130" y="156"/>
                </a:lnTo>
                <a:lnTo>
                  <a:pt x="130" y="156"/>
                </a:lnTo>
                <a:lnTo>
                  <a:pt x="130" y="156"/>
                </a:lnTo>
                <a:lnTo>
                  <a:pt x="130" y="156"/>
                </a:lnTo>
                <a:close/>
              </a:path>
            </a:pathLst>
          </a:custGeom>
          <a:solidFill>
            <a:srgbClr val="254061"/>
          </a:solidFill>
          <a:ln w="324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CustomShape 67"/>
          <p:cNvSpPr/>
          <p:nvPr/>
        </p:nvSpPr>
        <p:spPr>
          <a:xfrm>
            <a:off x="2673720" y="3654360"/>
            <a:ext cx="293760" cy="262800"/>
          </a:xfrm>
          <a:custGeom>
            <a:avLst/>
            <a:gdLst/>
            <a:ahLst/>
            <a:rect l="l" t="t" r="r" b="b"/>
            <a:pathLst>
              <a:path w="85" h="76">
                <a:moveTo>
                  <a:pt x="82" y="37"/>
                </a:moveTo>
                <a:lnTo>
                  <a:pt x="82" y="37"/>
                </a:lnTo>
                <a:lnTo>
                  <a:pt x="82" y="30"/>
                </a:lnTo>
                <a:lnTo>
                  <a:pt x="82" y="30"/>
                </a:lnTo>
                <a:lnTo>
                  <a:pt x="82" y="24"/>
                </a:lnTo>
                <a:lnTo>
                  <a:pt x="82" y="24"/>
                </a:lnTo>
                <a:lnTo>
                  <a:pt x="80" y="23"/>
                </a:lnTo>
                <a:lnTo>
                  <a:pt x="78" y="21"/>
                </a:lnTo>
                <a:lnTo>
                  <a:pt x="78" y="17"/>
                </a:lnTo>
                <a:lnTo>
                  <a:pt x="78" y="16"/>
                </a:lnTo>
                <a:lnTo>
                  <a:pt x="78" y="16"/>
                </a:lnTo>
                <a:lnTo>
                  <a:pt x="80" y="14"/>
                </a:lnTo>
                <a:lnTo>
                  <a:pt x="78" y="14"/>
                </a:lnTo>
                <a:lnTo>
                  <a:pt x="76" y="10"/>
                </a:lnTo>
                <a:lnTo>
                  <a:pt x="71" y="7"/>
                </a:lnTo>
                <a:lnTo>
                  <a:pt x="71" y="7"/>
                </a:lnTo>
                <a:lnTo>
                  <a:pt x="66" y="7"/>
                </a:lnTo>
                <a:lnTo>
                  <a:pt x="60" y="5"/>
                </a:lnTo>
                <a:lnTo>
                  <a:pt x="60" y="5"/>
                </a:lnTo>
                <a:lnTo>
                  <a:pt x="55" y="3"/>
                </a:lnTo>
                <a:lnTo>
                  <a:pt x="48" y="0"/>
                </a:lnTo>
                <a:lnTo>
                  <a:pt x="48" y="0"/>
                </a:lnTo>
                <a:lnTo>
                  <a:pt x="44" y="3"/>
                </a:lnTo>
                <a:lnTo>
                  <a:pt x="43" y="3"/>
                </a:lnTo>
                <a:lnTo>
                  <a:pt x="43" y="3"/>
                </a:lnTo>
                <a:lnTo>
                  <a:pt x="37" y="5"/>
                </a:lnTo>
                <a:lnTo>
                  <a:pt x="34" y="5"/>
                </a:lnTo>
                <a:lnTo>
                  <a:pt x="30" y="7"/>
                </a:lnTo>
                <a:lnTo>
                  <a:pt x="30" y="7"/>
                </a:lnTo>
                <a:lnTo>
                  <a:pt x="28" y="10"/>
                </a:lnTo>
                <a:lnTo>
                  <a:pt x="25" y="12"/>
                </a:lnTo>
                <a:lnTo>
                  <a:pt x="25" y="17"/>
                </a:lnTo>
                <a:lnTo>
                  <a:pt x="25" y="17"/>
                </a:lnTo>
                <a:lnTo>
                  <a:pt x="28" y="23"/>
                </a:lnTo>
                <a:lnTo>
                  <a:pt x="30" y="24"/>
                </a:lnTo>
                <a:lnTo>
                  <a:pt x="28" y="24"/>
                </a:lnTo>
                <a:lnTo>
                  <a:pt x="28" y="24"/>
                </a:lnTo>
                <a:lnTo>
                  <a:pt x="28" y="24"/>
                </a:lnTo>
                <a:lnTo>
                  <a:pt x="23" y="24"/>
                </a:lnTo>
                <a:lnTo>
                  <a:pt x="19" y="26"/>
                </a:lnTo>
                <a:lnTo>
                  <a:pt x="19" y="26"/>
                </a:lnTo>
                <a:lnTo>
                  <a:pt x="18" y="26"/>
                </a:lnTo>
                <a:lnTo>
                  <a:pt x="18" y="26"/>
                </a:lnTo>
                <a:lnTo>
                  <a:pt x="14" y="26"/>
                </a:lnTo>
                <a:lnTo>
                  <a:pt x="14" y="26"/>
                </a:lnTo>
                <a:lnTo>
                  <a:pt x="11" y="30"/>
                </a:lnTo>
                <a:lnTo>
                  <a:pt x="9" y="32"/>
                </a:lnTo>
                <a:lnTo>
                  <a:pt x="7" y="40"/>
                </a:lnTo>
                <a:lnTo>
                  <a:pt x="0" y="56"/>
                </a:lnTo>
                <a:lnTo>
                  <a:pt x="0" y="56"/>
                </a:lnTo>
                <a:lnTo>
                  <a:pt x="3" y="58"/>
                </a:lnTo>
                <a:lnTo>
                  <a:pt x="16" y="76"/>
                </a:lnTo>
                <a:lnTo>
                  <a:pt x="18" y="74"/>
                </a:lnTo>
                <a:lnTo>
                  <a:pt x="28" y="71"/>
                </a:lnTo>
                <a:lnTo>
                  <a:pt x="34" y="76"/>
                </a:lnTo>
                <a:lnTo>
                  <a:pt x="51" y="72"/>
                </a:lnTo>
                <a:lnTo>
                  <a:pt x="44" y="58"/>
                </a:lnTo>
                <a:lnTo>
                  <a:pt x="59" y="56"/>
                </a:lnTo>
                <a:lnTo>
                  <a:pt x="78" y="51"/>
                </a:lnTo>
                <a:lnTo>
                  <a:pt x="78" y="51"/>
                </a:lnTo>
                <a:lnTo>
                  <a:pt x="85" y="53"/>
                </a:lnTo>
                <a:lnTo>
                  <a:pt x="85" y="53"/>
                </a:lnTo>
                <a:lnTo>
                  <a:pt x="83" y="46"/>
                </a:lnTo>
                <a:lnTo>
                  <a:pt x="83" y="46"/>
                </a:lnTo>
                <a:lnTo>
                  <a:pt x="82" y="42"/>
                </a:lnTo>
                <a:lnTo>
                  <a:pt x="82" y="39"/>
                </a:lnTo>
                <a:lnTo>
                  <a:pt x="82" y="37"/>
                </a:lnTo>
                <a:lnTo>
                  <a:pt x="82" y="37"/>
                </a:lnTo>
                <a:lnTo>
                  <a:pt x="82" y="37"/>
                </a:lnTo>
                <a:lnTo>
                  <a:pt x="82" y="37"/>
                </a:lnTo>
                <a:lnTo>
                  <a:pt x="82" y="37"/>
                </a:lnTo>
                <a:close/>
              </a:path>
            </a:pathLst>
          </a:custGeom>
          <a:solidFill>
            <a:srgbClr val="a3a3a3"/>
          </a:solidFill>
          <a:ln w="324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CustomShape 68"/>
          <p:cNvSpPr/>
          <p:nvPr/>
        </p:nvSpPr>
        <p:spPr>
          <a:xfrm>
            <a:off x="3111480" y="4154760"/>
            <a:ext cx="738720" cy="947160"/>
          </a:xfrm>
          <a:custGeom>
            <a:avLst/>
            <a:gdLst/>
            <a:ahLst/>
            <a:rect l="l" t="t" r="r" b="b"/>
            <a:pathLst>
              <a:path w="213" h="273">
                <a:moveTo>
                  <a:pt x="183" y="80"/>
                </a:moveTo>
                <a:lnTo>
                  <a:pt x="183" y="80"/>
                </a:lnTo>
                <a:lnTo>
                  <a:pt x="176" y="76"/>
                </a:lnTo>
                <a:lnTo>
                  <a:pt x="173" y="72"/>
                </a:lnTo>
                <a:lnTo>
                  <a:pt x="173" y="69"/>
                </a:lnTo>
                <a:lnTo>
                  <a:pt x="173" y="69"/>
                </a:lnTo>
                <a:lnTo>
                  <a:pt x="173" y="62"/>
                </a:lnTo>
                <a:lnTo>
                  <a:pt x="174" y="60"/>
                </a:lnTo>
                <a:lnTo>
                  <a:pt x="173" y="58"/>
                </a:lnTo>
                <a:lnTo>
                  <a:pt x="173" y="58"/>
                </a:lnTo>
                <a:lnTo>
                  <a:pt x="173" y="58"/>
                </a:lnTo>
                <a:lnTo>
                  <a:pt x="173" y="58"/>
                </a:lnTo>
                <a:lnTo>
                  <a:pt x="162" y="60"/>
                </a:lnTo>
                <a:lnTo>
                  <a:pt x="157" y="60"/>
                </a:lnTo>
                <a:lnTo>
                  <a:pt x="155" y="60"/>
                </a:lnTo>
                <a:lnTo>
                  <a:pt x="153" y="60"/>
                </a:lnTo>
                <a:lnTo>
                  <a:pt x="153" y="60"/>
                </a:lnTo>
                <a:lnTo>
                  <a:pt x="153" y="56"/>
                </a:lnTo>
                <a:lnTo>
                  <a:pt x="153" y="55"/>
                </a:lnTo>
                <a:lnTo>
                  <a:pt x="155" y="49"/>
                </a:lnTo>
                <a:lnTo>
                  <a:pt x="155" y="42"/>
                </a:lnTo>
                <a:lnTo>
                  <a:pt x="155" y="40"/>
                </a:lnTo>
                <a:lnTo>
                  <a:pt x="153" y="40"/>
                </a:lnTo>
                <a:lnTo>
                  <a:pt x="153" y="40"/>
                </a:lnTo>
                <a:lnTo>
                  <a:pt x="146" y="40"/>
                </a:lnTo>
                <a:lnTo>
                  <a:pt x="142" y="39"/>
                </a:lnTo>
                <a:lnTo>
                  <a:pt x="141" y="35"/>
                </a:lnTo>
                <a:lnTo>
                  <a:pt x="141" y="35"/>
                </a:lnTo>
                <a:lnTo>
                  <a:pt x="142" y="30"/>
                </a:lnTo>
                <a:lnTo>
                  <a:pt x="141" y="24"/>
                </a:lnTo>
                <a:lnTo>
                  <a:pt x="137" y="24"/>
                </a:lnTo>
                <a:lnTo>
                  <a:pt x="137" y="24"/>
                </a:lnTo>
                <a:lnTo>
                  <a:pt x="128" y="19"/>
                </a:lnTo>
                <a:lnTo>
                  <a:pt x="121" y="17"/>
                </a:lnTo>
                <a:lnTo>
                  <a:pt x="119" y="17"/>
                </a:lnTo>
                <a:lnTo>
                  <a:pt x="119" y="16"/>
                </a:lnTo>
                <a:lnTo>
                  <a:pt x="119" y="16"/>
                </a:lnTo>
                <a:lnTo>
                  <a:pt x="119" y="12"/>
                </a:lnTo>
                <a:lnTo>
                  <a:pt x="119" y="8"/>
                </a:lnTo>
                <a:lnTo>
                  <a:pt x="116" y="3"/>
                </a:lnTo>
                <a:lnTo>
                  <a:pt x="116" y="1"/>
                </a:lnTo>
                <a:lnTo>
                  <a:pt x="112" y="1"/>
                </a:lnTo>
                <a:lnTo>
                  <a:pt x="112" y="1"/>
                </a:lnTo>
                <a:lnTo>
                  <a:pt x="112" y="1"/>
                </a:lnTo>
                <a:lnTo>
                  <a:pt x="110" y="0"/>
                </a:lnTo>
                <a:lnTo>
                  <a:pt x="96" y="8"/>
                </a:lnTo>
                <a:lnTo>
                  <a:pt x="80" y="5"/>
                </a:lnTo>
                <a:lnTo>
                  <a:pt x="73" y="8"/>
                </a:lnTo>
                <a:lnTo>
                  <a:pt x="73" y="8"/>
                </a:lnTo>
                <a:lnTo>
                  <a:pt x="75" y="10"/>
                </a:lnTo>
                <a:lnTo>
                  <a:pt x="75" y="10"/>
                </a:lnTo>
                <a:lnTo>
                  <a:pt x="77" y="14"/>
                </a:lnTo>
                <a:lnTo>
                  <a:pt x="80" y="19"/>
                </a:lnTo>
                <a:lnTo>
                  <a:pt x="82" y="24"/>
                </a:lnTo>
                <a:lnTo>
                  <a:pt x="82" y="24"/>
                </a:lnTo>
                <a:lnTo>
                  <a:pt x="78" y="30"/>
                </a:lnTo>
                <a:lnTo>
                  <a:pt x="73" y="30"/>
                </a:lnTo>
                <a:lnTo>
                  <a:pt x="69" y="30"/>
                </a:lnTo>
                <a:lnTo>
                  <a:pt x="69" y="30"/>
                </a:lnTo>
                <a:lnTo>
                  <a:pt x="66" y="32"/>
                </a:lnTo>
                <a:lnTo>
                  <a:pt x="66" y="33"/>
                </a:lnTo>
                <a:lnTo>
                  <a:pt x="62" y="35"/>
                </a:lnTo>
                <a:lnTo>
                  <a:pt x="62" y="35"/>
                </a:lnTo>
                <a:lnTo>
                  <a:pt x="59" y="33"/>
                </a:lnTo>
                <a:lnTo>
                  <a:pt x="55" y="35"/>
                </a:lnTo>
                <a:lnTo>
                  <a:pt x="52" y="35"/>
                </a:lnTo>
                <a:lnTo>
                  <a:pt x="52" y="35"/>
                </a:lnTo>
                <a:lnTo>
                  <a:pt x="48" y="37"/>
                </a:lnTo>
                <a:lnTo>
                  <a:pt x="48" y="37"/>
                </a:lnTo>
                <a:lnTo>
                  <a:pt x="45" y="33"/>
                </a:lnTo>
                <a:lnTo>
                  <a:pt x="41" y="33"/>
                </a:lnTo>
                <a:lnTo>
                  <a:pt x="39" y="33"/>
                </a:lnTo>
                <a:lnTo>
                  <a:pt x="37" y="33"/>
                </a:lnTo>
                <a:lnTo>
                  <a:pt x="37" y="33"/>
                </a:lnTo>
                <a:lnTo>
                  <a:pt x="36" y="35"/>
                </a:lnTo>
                <a:lnTo>
                  <a:pt x="36" y="37"/>
                </a:lnTo>
                <a:lnTo>
                  <a:pt x="36" y="42"/>
                </a:lnTo>
                <a:lnTo>
                  <a:pt x="36" y="53"/>
                </a:lnTo>
                <a:lnTo>
                  <a:pt x="36" y="53"/>
                </a:lnTo>
                <a:lnTo>
                  <a:pt x="34" y="56"/>
                </a:lnTo>
                <a:lnTo>
                  <a:pt x="34" y="56"/>
                </a:lnTo>
                <a:lnTo>
                  <a:pt x="30" y="58"/>
                </a:lnTo>
                <a:lnTo>
                  <a:pt x="20" y="60"/>
                </a:lnTo>
                <a:lnTo>
                  <a:pt x="20" y="60"/>
                </a:lnTo>
                <a:lnTo>
                  <a:pt x="16" y="62"/>
                </a:lnTo>
                <a:lnTo>
                  <a:pt x="14" y="65"/>
                </a:lnTo>
                <a:lnTo>
                  <a:pt x="11" y="76"/>
                </a:lnTo>
                <a:lnTo>
                  <a:pt x="11" y="76"/>
                </a:lnTo>
                <a:lnTo>
                  <a:pt x="5" y="85"/>
                </a:lnTo>
                <a:lnTo>
                  <a:pt x="5" y="85"/>
                </a:lnTo>
                <a:lnTo>
                  <a:pt x="4" y="87"/>
                </a:lnTo>
                <a:lnTo>
                  <a:pt x="4" y="87"/>
                </a:lnTo>
                <a:lnTo>
                  <a:pt x="0" y="92"/>
                </a:lnTo>
                <a:lnTo>
                  <a:pt x="0" y="96"/>
                </a:lnTo>
                <a:lnTo>
                  <a:pt x="4" y="101"/>
                </a:lnTo>
                <a:lnTo>
                  <a:pt x="4" y="101"/>
                </a:lnTo>
                <a:lnTo>
                  <a:pt x="4" y="106"/>
                </a:lnTo>
                <a:lnTo>
                  <a:pt x="4" y="113"/>
                </a:lnTo>
                <a:lnTo>
                  <a:pt x="0" y="120"/>
                </a:lnTo>
                <a:lnTo>
                  <a:pt x="0" y="124"/>
                </a:lnTo>
                <a:lnTo>
                  <a:pt x="0" y="124"/>
                </a:lnTo>
                <a:lnTo>
                  <a:pt x="5" y="124"/>
                </a:lnTo>
                <a:lnTo>
                  <a:pt x="7" y="128"/>
                </a:lnTo>
                <a:lnTo>
                  <a:pt x="9" y="128"/>
                </a:lnTo>
                <a:lnTo>
                  <a:pt x="9" y="128"/>
                </a:lnTo>
                <a:lnTo>
                  <a:pt x="9" y="133"/>
                </a:lnTo>
                <a:lnTo>
                  <a:pt x="7" y="135"/>
                </a:lnTo>
                <a:lnTo>
                  <a:pt x="9" y="136"/>
                </a:lnTo>
                <a:lnTo>
                  <a:pt x="9" y="136"/>
                </a:lnTo>
                <a:lnTo>
                  <a:pt x="9" y="138"/>
                </a:lnTo>
                <a:lnTo>
                  <a:pt x="11" y="140"/>
                </a:lnTo>
                <a:lnTo>
                  <a:pt x="13" y="142"/>
                </a:lnTo>
                <a:lnTo>
                  <a:pt x="13" y="144"/>
                </a:lnTo>
                <a:lnTo>
                  <a:pt x="13" y="144"/>
                </a:lnTo>
                <a:lnTo>
                  <a:pt x="13" y="147"/>
                </a:lnTo>
                <a:lnTo>
                  <a:pt x="13" y="151"/>
                </a:lnTo>
                <a:lnTo>
                  <a:pt x="11" y="154"/>
                </a:lnTo>
                <a:lnTo>
                  <a:pt x="11" y="160"/>
                </a:lnTo>
                <a:lnTo>
                  <a:pt x="11" y="160"/>
                </a:lnTo>
                <a:lnTo>
                  <a:pt x="11" y="163"/>
                </a:lnTo>
                <a:lnTo>
                  <a:pt x="11" y="167"/>
                </a:lnTo>
                <a:lnTo>
                  <a:pt x="13" y="168"/>
                </a:lnTo>
                <a:lnTo>
                  <a:pt x="13" y="168"/>
                </a:lnTo>
                <a:lnTo>
                  <a:pt x="13" y="172"/>
                </a:lnTo>
                <a:lnTo>
                  <a:pt x="11" y="174"/>
                </a:lnTo>
                <a:lnTo>
                  <a:pt x="7" y="174"/>
                </a:lnTo>
                <a:lnTo>
                  <a:pt x="7" y="174"/>
                </a:lnTo>
                <a:lnTo>
                  <a:pt x="5" y="174"/>
                </a:lnTo>
                <a:lnTo>
                  <a:pt x="5" y="176"/>
                </a:lnTo>
                <a:lnTo>
                  <a:pt x="5" y="179"/>
                </a:lnTo>
                <a:lnTo>
                  <a:pt x="9" y="181"/>
                </a:lnTo>
                <a:lnTo>
                  <a:pt x="0" y="186"/>
                </a:lnTo>
                <a:lnTo>
                  <a:pt x="0" y="186"/>
                </a:lnTo>
                <a:lnTo>
                  <a:pt x="7" y="193"/>
                </a:lnTo>
                <a:lnTo>
                  <a:pt x="7" y="193"/>
                </a:lnTo>
                <a:lnTo>
                  <a:pt x="9" y="195"/>
                </a:lnTo>
                <a:lnTo>
                  <a:pt x="11" y="195"/>
                </a:lnTo>
                <a:lnTo>
                  <a:pt x="14" y="193"/>
                </a:lnTo>
                <a:lnTo>
                  <a:pt x="20" y="192"/>
                </a:lnTo>
                <a:lnTo>
                  <a:pt x="25" y="192"/>
                </a:lnTo>
                <a:lnTo>
                  <a:pt x="25" y="192"/>
                </a:lnTo>
                <a:lnTo>
                  <a:pt x="25" y="193"/>
                </a:lnTo>
                <a:lnTo>
                  <a:pt x="27" y="195"/>
                </a:lnTo>
                <a:lnTo>
                  <a:pt x="27" y="200"/>
                </a:lnTo>
                <a:lnTo>
                  <a:pt x="27" y="200"/>
                </a:lnTo>
                <a:lnTo>
                  <a:pt x="21" y="206"/>
                </a:lnTo>
                <a:lnTo>
                  <a:pt x="20" y="208"/>
                </a:lnTo>
                <a:lnTo>
                  <a:pt x="16" y="213"/>
                </a:lnTo>
                <a:lnTo>
                  <a:pt x="16" y="213"/>
                </a:lnTo>
                <a:lnTo>
                  <a:pt x="16" y="213"/>
                </a:lnTo>
                <a:lnTo>
                  <a:pt x="16" y="216"/>
                </a:lnTo>
                <a:lnTo>
                  <a:pt x="16" y="218"/>
                </a:lnTo>
                <a:lnTo>
                  <a:pt x="20" y="220"/>
                </a:lnTo>
                <a:lnTo>
                  <a:pt x="20" y="220"/>
                </a:lnTo>
                <a:lnTo>
                  <a:pt x="20" y="220"/>
                </a:lnTo>
                <a:lnTo>
                  <a:pt x="20" y="222"/>
                </a:lnTo>
                <a:lnTo>
                  <a:pt x="20" y="225"/>
                </a:lnTo>
                <a:lnTo>
                  <a:pt x="18" y="227"/>
                </a:lnTo>
                <a:lnTo>
                  <a:pt x="16" y="232"/>
                </a:lnTo>
                <a:lnTo>
                  <a:pt x="16" y="232"/>
                </a:lnTo>
                <a:lnTo>
                  <a:pt x="13" y="236"/>
                </a:lnTo>
                <a:lnTo>
                  <a:pt x="11" y="240"/>
                </a:lnTo>
                <a:lnTo>
                  <a:pt x="9" y="247"/>
                </a:lnTo>
                <a:lnTo>
                  <a:pt x="9" y="247"/>
                </a:lnTo>
                <a:lnTo>
                  <a:pt x="9" y="248"/>
                </a:lnTo>
                <a:lnTo>
                  <a:pt x="9" y="248"/>
                </a:lnTo>
                <a:lnTo>
                  <a:pt x="11" y="245"/>
                </a:lnTo>
                <a:lnTo>
                  <a:pt x="14" y="241"/>
                </a:lnTo>
                <a:lnTo>
                  <a:pt x="14" y="241"/>
                </a:lnTo>
                <a:lnTo>
                  <a:pt x="16" y="245"/>
                </a:lnTo>
                <a:lnTo>
                  <a:pt x="18" y="247"/>
                </a:lnTo>
                <a:lnTo>
                  <a:pt x="20" y="248"/>
                </a:lnTo>
                <a:lnTo>
                  <a:pt x="20" y="248"/>
                </a:lnTo>
                <a:lnTo>
                  <a:pt x="20" y="250"/>
                </a:lnTo>
                <a:lnTo>
                  <a:pt x="25" y="254"/>
                </a:lnTo>
                <a:lnTo>
                  <a:pt x="32" y="257"/>
                </a:lnTo>
                <a:lnTo>
                  <a:pt x="32" y="257"/>
                </a:lnTo>
                <a:lnTo>
                  <a:pt x="34" y="256"/>
                </a:lnTo>
                <a:lnTo>
                  <a:pt x="36" y="254"/>
                </a:lnTo>
                <a:lnTo>
                  <a:pt x="39" y="250"/>
                </a:lnTo>
                <a:lnTo>
                  <a:pt x="39" y="250"/>
                </a:lnTo>
                <a:lnTo>
                  <a:pt x="45" y="257"/>
                </a:lnTo>
                <a:lnTo>
                  <a:pt x="48" y="261"/>
                </a:lnTo>
                <a:lnTo>
                  <a:pt x="52" y="266"/>
                </a:lnTo>
                <a:lnTo>
                  <a:pt x="52" y="266"/>
                </a:lnTo>
                <a:lnTo>
                  <a:pt x="52" y="268"/>
                </a:lnTo>
                <a:lnTo>
                  <a:pt x="52" y="270"/>
                </a:lnTo>
                <a:lnTo>
                  <a:pt x="57" y="273"/>
                </a:lnTo>
                <a:lnTo>
                  <a:pt x="61" y="273"/>
                </a:lnTo>
                <a:lnTo>
                  <a:pt x="71" y="264"/>
                </a:lnTo>
                <a:lnTo>
                  <a:pt x="80" y="257"/>
                </a:lnTo>
                <a:lnTo>
                  <a:pt x="80" y="256"/>
                </a:lnTo>
                <a:lnTo>
                  <a:pt x="89" y="254"/>
                </a:lnTo>
                <a:lnTo>
                  <a:pt x="89" y="254"/>
                </a:lnTo>
                <a:lnTo>
                  <a:pt x="93" y="245"/>
                </a:lnTo>
                <a:lnTo>
                  <a:pt x="93" y="245"/>
                </a:lnTo>
                <a:lnTo>
                  <a:pt x="96" y="236"/>
                </a:lnTo>
                <a:lnTo>
                  <a:pt x="100" y="232"/>
                </a:lnTo>
                <a:lnTo>
                  <a:pt x="101" y="227"/>
                </a:lnTo>
                <a:lnTo>
                  <a:pt x="101" y="227"/>
                </a:lnTo>
                <a:lnTo>
                  <a:pt x="110" y="222"/>
                </a:lnTo>
                <a:lnTo>
                  <a:pt x="116" y="220"/>
                </a:lnTo>
                <a:lnTo>
                  <a:pt x="117" y="216"/>
                </a:lnTo>
                <a:lnTo>
                  <a:pt x="117" y="216"/>
                </a:lnTo>
                <a:lnTo>
                  <a:pt x="121" y="206"/>
                </a:lnTo>
                <a:lnTo>
                  <a:pt x="126" y="202"/>
                </a:lnTo>
                <a:lnTo>
                  <a:pt x="130" y="197"/>
                </a:lnTo>
                <a:lnTo>
                  <a:pt x="130" y="197"/>
                </a:lnTo>
                <a:lnTo>
                  <a:pt x="133" y="193"/>
                </a:lnTo>
                <a:lnTo>
                  <a:pt x="137" y="193"/>
                </a:lnTo>
                <a:lnTo>
                  <a:pt x="146" y="186"/>
                </a:lnTo>
                <a:lnTo>
                  <a:pt x="146" y="186"/>
                </a:lnTo>
                <a:lnTo>
                  <a:pt x="149" y="184"/>
                </a:lnTo>
                <a:lnTo>
                  <a:pt x="151" y="184"/>
                </a:lnTo>
                <a:lnTo>
                  <a:pt x="153" y="184"/>
                </a:lnTo>
                <a:lnTo>
                  <a:pt x="157" y="186"/>
                </a:lnTo>
                <a:lnTo>
                  <a:pt x="157" y="186"/>
                </a:lnTo>
                <a:lnTo>
                  <a:pt x="164" y="192"/>
                </a:lnTo>
                <a:lnTo>
                  <a:pt x="167" y="192"/>
                </a:lnTo>
                <a:lnTo>
                  <a:pt x="169" y="188"/>
                </a:lnTo>
                <a:lnTo>
                  <a:pt x="169" y="188"/>
                </a:lnTo>
                <a:lnTo>
                  <a:pt x="171" y="181"/>
                </a:lnTo>
                <a:lnTo>
                  <a:pt x="171" y="181"/>
                </a:lnTo>
                <a:lnTo>
                  <a:pt x="173" y="177"/>
                </a:lnTo>
                <a:lnTo>
                  <a:pt x="173" y="177"/>
                </a:lnTo>
                <a:lnTo>
                  <a:pt x="180" y="172"/>
                </a:lnTo>
                <a:lnTo>
                  <a:pt x="189" y="167"/>
                </a:lnTo>
                <a:lnTo>
                  <a:pt x="189" y="167"/>
                </a:lnTo>
                <a:lnTo>
                  <a:pt x="192" y="165"/>
                </a:lnTo>
                <a:lnTo>
                  <a:pt x="192" y="163"/>
                </a:lnTo>
                <a:lnTo>
                  <a:pt x="190" y="163"/>
                </a:lnTo>
                <a:lnTo>
                  <a:pt x="190" y="163"/>
                </a:lnTo>
                <a:lnTo>
                  <a:pt x="183" y="161"/>
                </a:lnTo>
                <a:lnTo>
                  <a:pt x="181" y="160"/>
                </a:lnTo>
                <a:lnTo>
                  <a:pt x="176" y="161"/>
                </a:lnTo>
                <a:lnTo>
                  <a:pt x="176" y="161"/>
                </a:lnTo>
                <a:lnTo>
                  <a:pt x="169" y="163"/>
                </a:lnTo>
                <a:lnTo>
                  <a:pt x="164" y="161"/>
                </a:lnTo>
                <a:lnTo>
                  <a:pt x="157" y="160"/>
                </a:lnTo>
                <a:lnTo>
                  <a:pt x="157" y="160"/>
                </a:lnTo>
                <a:lnTo>
                  <a:pt x="148" y="154"/>
                </a:lnTo>
                <a:lnTo>
                  <a:pt x="142" y="152"/>
                </a:lnTo>
                <a:lnTo>
                  <a:pt x="139" y="151"/>
                </a:lnTo>
                <a:lnTo>
                  <a:pt x="139" y="151"/>
                </a:lnTo>
                <a:lnTo>
                  <a:pt x="130" y="151"/>
                </a:lnTo>
                <a:lnTo>
                  <a:pt x="126" y="151"/>
                </a:lnTo>
                <a:lnTo>
                  <a:pt x="126" y="147"/>
                </a:lnTo>
                <a:lnTo>
                  <a:pt x="126" y="147"/>
                </a:lnTo>
                <a:lnTo>
                  <a:pt x="126" y="147"/>
                </a:lnTo>
                <a:lnTo>
                  <a:pt x="128" y="142"/>
                </a:lnTo>
                <a:lnTo>
                  <a:pt x="128" y="136"/>
                </a:lnTo>
                <a:lnTo>
                  <a:pt x="128" y="133"/>
                </a:lnTo>
                <a:lnTo>
                  <a:pt x="126" y="126"/>
                </a:lnTo>
                <a:lnTo>
                  <a:pt x="126" y="126"/>
                </a:lnTo>
                <a:lnTo>
                  <a:pt x="121" y="122"/>
                </a:lnTo>
                <a:lnTo>
                  <a:pt x="119" y="117"/>
                </a:lnTo>
                <a:lnTo>
                  <a:pt x="119" y="113"/>
                </a:lnTo>
                <a:lnTo>
                  <a:pt x="119" y="113"/>
                </a:lnTo>
                <a:lnTo>
                  <a:pt x="121" y="112"/>
                </a:lnTo>
                <a:lnTo>
                  <a:pt x="121" y="112"/>
                </a:lnTo>
                <a:lnTo>
                  <a:pt x="126" y="110"/>
                </a:lnTo>
                <a:lnTo>
                  <a:pt x="130" y="104"/>
                </a:lnTo>
                <a:lnTo>
                  <a:pt x="132" y="101"/>
                </a:lnTo>
                <a:lnTo>
                  <a:pt x="133" y="101"/>
                </a:lnTo>
                <a:lnTo>
                  <a:pt x="137" y="101"/>
                </a:lnTo>
                <a:lnTo>
                  <a:pt x="137" y="101"/>
                </a:lnTo>
                <a:lnTo>
                  <a:pt x="146" y="104"/>
                </a:lnTo>
                <a:lnTo>
                  <a:pt x="149" y="110"/>
                </a:lnTo>
                <a:lnTo>
                  <a:pt x="149" y="110"/>
                </a:lnTo>
                <a:lnTo>
                  <a:pt x="151" y="112"/>
                </a:lnTo>
                <a:lnTo>
                  <a:pt x="151" y="113"/>
                </a:lnTo>
                <a:lnTo>
                  <a:pt x="149" y="117"/>
                </a:lnTo>
                <a:lnTo>
                  <a:pt x="148" y="120"/>
                </a:lnTo>
                <a:lnTo>
                  <a:pt x="148" y="122"/>
                </a:lnTo>
                <a:lnTo>
                  <a:pt x="148" y="124"/>
                </a:lnTo>
                <a:lnTo>
                  <a:pt x="148" y="124"/>
                </a:lnTo>
                <a:lnTo>
                  <a:pt x="149" y="126"/>
                </a:lnTo>
                <a:lnTo>
                  <a:pt x="149" y="126"/>
                </a:lnTo>
                <a:lnTo>
                  <a:pt x="153" y="124"/>
                </a:lnTo>
                <a:lnTo>
                  <a:pt x="155" y="122"/>
                </a:lnTo>
                <a:lnTo>
                  <a:pt x="157" y="122"/>
                </a:lnTo>
                <a:lnTo>
                  <a:pt x="157" y="124"/>
                </a:lnTo>
                <a:lnTo>
                  <a:pt x="157" y="124"/>
                </a:lnTo>
                <a:lnTo>
                  <a:pt x="157" y="128"/>
                </a:lnTo>
                <a:lnTo>
                  <a:pt x="157" y="133"/>
                </a:lnTo>
                <a:lnTo>
                  <a:pt x="157" y="136"/>
                </a:lnTo>
                <a:lnTo>
                  <a:pt x="158" y="136"/>
                </a:lnTo>
                <a:lnTo>
                  <a:pt x="160" y="136"/>
                </a:lnTo>
                <a:lnTo>
                  <a:pt x="160" y="136"/>
                </a:lnTo>
                <a:lnTo>
                  <a:pt x="162" y="136"/>
                </a:lnTo>
                <a:lnTo>
                  <a:pt x="164" y="136"/>
                </a:lnTo>
                <a:lnTo>
                  <a:pt x="167" y="133"/>
                </a:lnTo>
                <a:lnTo>
                  <a:pt x="171" y="128"/>
                </a:lnTo>
                <a:lnTo>
                  <a:pt x="171" y="128"/>
                </a:lnTo>
                <a:lnTo>
                  <a:pt x="173" y="128"/>
                </a:lnTo>
                <a:lnTo>
                  <a:pt x="173" y="128"/>
                </a:lnTo>
                <a:lnTo>
                  <a:pt x="180" y="131"/>
                </a:lnTo>
                <a:lnTo>
                  <a:pt x="183" y="131"/>
                </a:lnTo>
                <a:lnTo>
                  <a:pt x="187" y="128"/>
                </a:lnTo>
                <a:lnTo>
                  <a:pt x="187" y="128"/>
                </a:lnTo>
                <a:lnTo>
                  <a:pt x="189" y="126"/>
                </a:lnTo>
                <a:lnTo>
                  <a:pt x="190" y="126"/>
                </a:lnTo>
                <a:lnTo>
                  <a:pt x="192" y="128"/>
                </a:lnTo>
                <a:lnTo>
                  <a:pt x="192" y="128"/>
                </a:lnTo>
                <a:lnTo>
                  <a:pt x="197" y="133"/>
                </a:lnTo>
                <a:lnTo>
                  <a:pt x="201" y="133"/>
                </a:lnTo>
                <a:lnTo>
                  <a:pt x="201" y="133"/>
                </a:lnTo>
                <a:lnTo>
                  <a:pt x="201" y="131"/>
                </a:lnTo>
                <a:lnTo>
                  <a:pt x="201" y="131"/>
                </a:lnTo>
                <a:lnTo>
                  <a:pt x="197" y="122"/>
                </a:lnTo>
                <a:lnTo>
                  <a:pt x="196" y="119"/>
                </a:lnTo>
                <a:lnTo>
                  <a:pt x="196" y="117"/>
                </a:lnTo>
                <a:lnTo>
                  <a:pt x="197" y="115"/>
                </a:lnTo>
                <a:lnTo>
                  <a:pt x="197" y="115"/>
                </a:lnTo>
                <a:lnTo>
                  <a:pt x="199" y="113"/>
                </a:lnTo>
                <a:lnTo>
                  <a:pt x="201" y="110"/>
                </a:lnTo>
                <a:lnTo>
                  <a:pt x="203" y="106"/>
                </a:lnTo>
                <a:lnTo>
                  <a:pt x="205" y="104"/>
                </a:lnTo>
                <a:lnTo>
                  <a:pt x="205" y="104"/>
                </a:lnTo>
                <a:lnTo>
                  <a:pt x="212" y="103"/>
                </a:lnTo>
                <a:lnTo>
                  <a:pt x="213" y="101"/>
                </a:lnTo>
                <a:lnTo>
                  <a:pt x="212" y="99"/>
                </a:lnTo>
                <a:lnTo>
                  <a:pt x="212" y="99"/>
                </a:lnTo>
                <a:lnTo>
                  <a:pt x="208" y="97"/>
                </a:lnTo>
                <a:lnTo>
                  <a:pt x="203" y="96"/>
                </a:lnTo>
                <a:lnTo>
                  <a:pt x="203" y="96"/>
                </a:lnTo>
                <a:lnTo>
                  <a:pt x="199" y="94"/>
                </a:lnTo>
                <a:lnTo>
                  <a:pt x="199" y="94"/>
                </a:lnTo>
                <a:lnTo>
                  <a:pt x="194" y="87"/>
                </a:lnTo>
                <a:lnTo>
                  <a:pt x="183" y="80"/>
                </a:lnTo>
                <a:lnTo>
                  <a:pt x="183" y="80"/>
                </a:lnTo>
                <a:lnTo>
                  <a:pt x="183" y="80"/>
                </a:lnTo>
                <a:lnTo>
                  <a:pt x="183" y="80"/>
                </a:lnTo>
                <a:lnTo>
                  <a:pt x="183" y="8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324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CustomShape 69"/>
          <p:cNvSpPr/>
          <p:nvPr/>
        </p:nvSpPr>
        <p:spPr>
          <a:xfrm>
            <a:off x="2993400" y="3091320"/>
            <a:ext cx="863640" cy="905400"/>
          </a:xfrm>
          <a:custGeom>
            <a:avLst/>
            <a:gdLst/>
            <a:ahLst/>
            <a:rect l="l" t="t" r="r" b="b"/>
            <a:pathLst>
              <a:path w="249" h="261">
                <a:moveTo>
                  <a:pt x="130" y="16"/>
                </a:moveTo>
                <a:lnTo>
                  <a:pt x="130" y="16"/>
                </a:lnTo>
                <a:lnTo>
                  <a:pt x="127" y="18"/>
                </a:lnTo>
                <a:lnTo>
                  <a:pt x="123" y="18"/>
                </a:lnTo>
                <a:lnTo>
                  <a:pt x="114" y="12"/>
                </a:lnTo>
                <a:lnTo>
                  <a:pt x="114" y="12"/>
                </a:lnTo>
                <a:lnTo>
                  <a:pt x="112" y="16"/>
                </a:lnTo>
                <a:lnTo>
                  <a:pt x="111" y="19"/>
                </a:lnTo>
                <a:lnTo>
                  <a:pt x="111" y="21"/>
                </a:lnTo>
                <a:lnTo>
                  <a:pt x="111" y="21"/>
                </a:lnTo>
                <a:lnTo>
                  <a:pt x="112" y="23"/>
                </a:lnTo>
                <a:lnTo>
                  <a:pt x="114" y="23"/>
                </a:lnTo>
                <a:lnTo>
                  <a:pt x="121" y="28"/>
                </a:lnTo>
                <a:lnTo>
                  <a:pt x="121" y="28"/>
                </a:lnTo>
                <a:lnTo>
                  <a:pt x="123" y="28"/>
                </a:lnTo>
                <a:lnTo>
                  <a:pt x="123" y="28"/>
                </a:lnTo>
                <a:lnTo>
                  <a:pt x="125" y="32"/>
                </a:lnTo>
                <a:lnTo>
                  <a:pt x="109" y="42"/>
                </a:lnTo>
                <a:lnTo>
                  <a:pt x="111" y="46"/>
                </a:lnTo>
                <a:lnTo>
                  <a:pt x="107" y="51"/>
                </a:lnTo>
                <a:lnTo>
                  <a:pt x="95" y="58"/>
                </a:lnTo>
                <a:lnTo>
                  <a:pt x="100" y="62"/>
                </a:lnTo>
                <a:lnTo>
                  <a:pt x="93" y="71"/>
                </a:lnTo>
                <a:lnTo>
                  <a:pt x="93" y="73"/>
                </a:lnTo>
                <a:lnTo>
                  <a:pt x="93" y="76"/>
                </a:lnTo>
                <a:lnTo>
                  <a:pt x="89" y="85"/>
                </a:lnTo>
                <a:lnTo>
                  <a:pt x="82" y="80"/>
                </a:lnTo>
                <a:lnTo>
                  <a:pt x="75" y="83"/>
                </a:lnTo>
                <a:lnTo>
                  <a:pt x="71" y="80"/>
                </a:lnTo>
                <a:lnTo>
                  <a:pt x="68" y="83"/>
                </a:lnTo>
                <a:lnTo>
                  <a:pt x="59" y="80"/>
                </a:lnTo>
                <a:lnTo>
                  <a:pt x="50" y="83"/>
                </a:lnTo>
                <a:lnTo>
                  <a:pt x="47" y="83"/>
                </a:lnTo>
                <a:lnTo>
                  <a:pt x="34" y="92"/>
                </a:lnTo>
                <a:lnTo>
                  <a:pt x="32" y="90"/>
                </a:lnTo>
                <a:lnTo>
                  <a:pt x="34" y="94"/>
                </a:lnTo>
                <a:lnTo>
                  <a:pt x="55" y="122"/>
                </a:lnTo>
                <a:lnTo>
                  <a:pt x="55" y="122"/>
                </a:lnTo>
                <a:lnTo>
                  <a:pt x="47" y="128"/>
                </a:lnTo>
                <a:lnTo>
                  <a:pt x="41" y="131"/>
                </a:lnTo>
                <a:lnTo>
                  <a:pt x="38" y="133"/>
                </a:lnTo>
                <a:lnTo>
                  <a:pt x="34" y="131"/>
                </a:lnTo>
                <a:lnTo>
                  <a:pt x="34" y="131"/>
                </a:lnTo>
                <a:lnTo>
                  <a:pt x="23" y="121"/>
                </a:lnTo>
                <a:lnTo>
                  <a:pt x="15" y="122"/>
                </a:lnTo>
                <a:lnTo>
                  <a:pt x="13" y="126"/>
                </a:lnTo>
                <a:lnTo>
                  <a:pt x="13" y="131"/>
                </a:lnTo>
                <a:lnTo>
                  <a:pt x="9" y="133"/>
                </a:lnTo>
                <a:lnTo>
                  <a:pt x="6" y="133"/>
                </a:lnTo>
                <a:lnTo>
                  <a:pt x="4" y="138"/>
                </a:lnTo>
                <a:lnTo>
                  <a:pt x="0" y="138"/>
                </a:lnTo>
                <a:lnTo>
                  <a:pt x="6" y="147"/>
                </a:lnTo>
                <a:lnTo>
                  <a:pt x="2" y="153"/>
                </a:lnTo>
                <a:lnTo>
                  <a:pt x="13" y="158"/>
                </a:lnTo>
                <a:lnTo>
                  <a:pt x="23" y="156"/>
                </a:lnTo>
                <a:lnTo>
                  <a:pt x="23" y="160"/>
                </a:lnTo>
                <a:lnTo>
                  <a:pt x="27" y="163"/>
                </a:lnTo>
                <a:lnTo>
                  <a:pt x="39" y="163"/>
                </a:lnTo>
                <a:lnTo>
                  <a:pt x="47" y="169"/>
                </a:lnTo>
                <a:lnTo>
                  <a:pt x="47" y="174"/>
                </a:lnTo>
                <a:lnTo>
                  <a:pt x="47" y="178"/>
                </a:lnTo>
                <a:lnTo>
                  <a:pt x="50" y="179"/>
                </a:lnTo>
                <a:lnTo>
                  <a:pt x="54" y="176"/>
                </a:lnTo>
                <a:lnTo>
                  <a:pt x="54" y="172"/>
                </a:lnTo>
                <a:lnTo>
                  <a:pt x="63" y="172"/>
                </a:lnTo>
                <a:lnTo>
                  <a:pt x="63" y="178"/>
                </a:lnTo>
                <a:lnTo>
                  <a:pt x="59" y="179"/>
                </a:lnTo>
                <a:lnTo>
                  <a:pt x="54" y="185"/>
                </a:lnTo>
                <a:lnTo>
                  <a:pt x="63" y="194"/>
                </a:lnTo>
                <a:lnTo>
                  <a:pt x="61" y="202"/>
                </a:lnTo>
                <a:lnTo>
                  <a:pt x="63" y="206"/>
                </a:lnTo>
                <a:lnTo>
                  <a:pt x="55" y="218"/>
                </a:lnTo>
                <a:lnTo>
                  <a:pt x="59" y="220"/>
                </a:lnTo>
                <a:lnTo>
                  <a:pt x="63" y="222"/>
                </a:lnTo>
                <a:lnTo>
                  <a:pt x="61" y="238"/>
                </a:lnTo>
                <a:lnTo>
                  <a:pt x="64" y="240"/>
                </a:lnTo>
                <a:lnTo>
                  <a:pt x="66" y="242"/>
                </a:lnTo>
                <a:lnTo>
                  <a:pt x="61" y="247"/>
                </a:lnTo>
                <a:lnTo>
                  <a:pt x="63" y="256"/>
                </a:lnTo>
                <a:lnTo>
                  <a:pt x="68" y="261"/>
                </a:lnTo>
                <a:lnTo>
                  <a:pt x="71" y="256"/>
                </a:lnTo>
                <a:lnTo>
                  <a:pt x="71" y="256"/>
                </a:lnTo>
                <a:lnTo>
                  <a:pt x="71" y="247"/>
                </a:lnTo>
                <a:lnTo>
                  <a:pt x="71" y="243"/>
                </a:lnTo>
                <a:lnTo>
                  <a:pt x="73" y="242"/>
                </a:lnTo>
                <a:lnTo>
                  <a:pt x="73" y="242"/>
                </a:lnTo>
                <a:lnTo>
                  <a:pt x="82" y="238"/>
                </a:lnTo>
                <a:lnTo>
                  <a:pt x="87" y="240"/>
                </a:lnTo>
                <a:lnTo>
                  <a:pt x="93" y="234"/>
                </a:lnTo>
                <a:lnTo>
                  <a:pt x="100" y="213"/>
                </a:lnTo>
                <a:lnTo>
                  <a:pt x="111" y="208"/>
                </a:lnTo>
                <a:lnTo>
                  <a:pt x="119" y="213"/>
                </a:lnTo>
                <a:lnTo>
                  <a:pt x="119" y="213"/>
                </a:lnTo>
                <a:lnTo>
                  <a:pt x="123" y="213"/>
                </a:lnTo>
                <a:lnTo>
                  <a:pt x="127" y="213"/>
                </a:lnTo>
                <a:lnTo>
                  <a:pt x="130" y="210"/>
                </a:lnTo>
                <a:lnTo>
                  <a:pt x="130" y="210"/>
                </a:lnTo>
                <a:lnTo>
                  <a:pt x="139" y="201"/>
                </a:lnTo>
                <a:lnTo>
                  <a:pt x="143" y="195"/>
                </a:lnTo>
                <a:lnTo>
                  <a:pt x="143" y="195"/>
                </a:lnTo>
                <a:lnTo>
                  <a:pt x="144" y="192"/>
                </a:lnTo>
                <a:lnTo>
                  <a:pt x="146" y="186"/>
                </a:lnTo>
                <a:lnTo>
                  <a:pt x="150" y="185"/>
                </a:lnTo>
                <a:lnTo>
                  <a:pt x="150" y="185"/>
                </a:lnTo>
                <a:lnTo>
                  <a:pt x="153" y="185"/>
                </a:lnTo>
                <a:lnTo>
                  <a:pt x="160" y="185"/>
                </a:lnTo>
                <a:lnTo>
                  <a:pt x="162" y="185"/>
                </a:lnTo>
                <a:lnTo>
                  <a:pt x="164" y="186"/>
                </a:lnTo>
                <a:lnTo>
                  <a:pt x="164" y="186"/>
                </a:lnTo>
                <a:lnTo>
                  <a:pt x="169" y="195"/>
                </a:lnTo>
                <a:lnTo>
                  <a:pt x="171" y="199"/>
                </a:lnTo>
                <a:lnTo>
                  <a:pt x="175" y="201"/>
                </a:lnTo>
                <a:lnTo>
                  <a:pt x="175" y="201"/>
                </a:lnTo>
                <a:lnTo>
                  <a:pt x="183" y="199"/>
                </a:lnTo>
                <a:lnTo>
                  <a:pt x="185" y="206"/>
                </a:lnTo>
                <a:lnTo>
                  <a:pt x="194" y="215"/>
                </a:lnTo>
                <a:lnTo>
                  <a:pt x="194" y="215"/>
                </a:lnTo>
                <a:lnTo>
                  <a:pt x="201" y="208"/>
                </a:lnTo>
                <a:lnTo>
                  <a:pt x="201" y="208"/>
                </a:lnTo>
                <a:lnTo>
                  <a:pt x="205" y="206"/>
                </a:lnTo>
                <a:lnTo>
                  <a:pt x="207" y="204"/>
                </a:lnTo>
                <a:lnTo>
                  <a:pt x="207" y="202"/>
                </a:lnTo>
                <a:lnTo>
                  <a:pt x="208" y="201"/>
                </a:lnTo>
                <a:lnTo>
                  <a:pt x="208" y="201"/>
                </a:lnTo>
                <a:lnTo>
                  <a:pt x="210" y="199"/>
                </a:lnTo>
                <a:lnTo>
                  <a:pt x="214" y="195"/>
                </a:lnTo>
                <a:lnTo>
                  <a:pt x="217" y="194"/>
                </a:lnTo>
                <a:lnTo>
                  <a:pt x="217" y="188"/>
                </a:lnTo>
                <a:lnTo>
                  <a:pt x="217" y="188"/>
                </a:lnTo>
                <a:lnTo>
                  <a:pt x="217" y="186"/>
                </a:lnTo>
                <a:lnTo>
                  <a:pt x="215" y="186"/>
                </a:lnTo>
                <a:lnTo>
                  <a:pt x="214" y="185"/>
                </a:lnTo>
                <a:lnTo>
                  <a:pt x="210" y="181"/>
                </a:lnTo>
                <a:lnTo>
                  <a:pt x="210" y="179"/>
                </a:lnTo>
                <a:lnTo>
                  <a:pt x="210" y="176"/>
                </a:lnTo>
                <a:lnTo>
                  <a:pt x="210" y="176"/>
                </a:lnTo>
                <a:lnTo>
                  <a:pt x="214" y="172"/>
                </a:lnTo>
                <a:lnTo>
                  <a:pt x="217" y="167"/>
                </a:lnTo>
                <a:lnTo>
                  <a:pt x="228" y="163"/>
                </a:lnTo>
                <a:lnTo>
                  <a:pt x="228" y="163"/>
                </a:lnTo>
                <a:lnTo>
                  <a:pt x="233" y="160"/>
                </a:lnTo>
                <a:lnTo>
                  <a:pt x="242" y="156"/>
                </a:lnTo>
                <a:lnTo>
                  <a:pt x="242" y="156"/>
                </a:lnTo>
                <a:lnTo>
                  <a:pt x="247" y="151"/>
                </a:lnTo>
                <a:lnTo>
                  <a:pt x="249" y="146"/>
                </a:lnTo>
                <a:lnTo>
                  <a:pt x="249" y="142"/>
                </a:lnTo>
                <a:lnTo>
                  <a:pt x="247" y="138"/>
                </a:lnTo>
                <a:lnTo>
                  <a:pt x="247" y="138"/>
                </a:lnTo>
                <a:lnTo>
                  <a:pt x="230" y="122"/>
                </a:lnTo>
                <a:lnTo>
                  <a:pt x="228" y="115"/>
                </a:lnTo>
                <a:lnTo>
                  <a:pt x="228" y="117"/>
                </a:lnTo>
                <a:lnTo>
                  <a:pt x="226" y="112"/>
                </a:lnTo>
                <a:lnTo>
                  <a:pt x="224" y="112"/>
                </a:lnTo>
                <a:lnTo>
                  <a:pt x="201" y="115"/>
                </a:lnTo>
                <a:lnTo>
                  <a:pt x="201" y="115"/>
                </a:lnTo>
                <a:lnTo>
                  <a:pt x="203" y="112"/>
                </a:lnTo>
                <a:lnTo>
                  <a:pt x="203" y="110"/>
                </a:lnTo>
                <a:lnTo>
                  <a:pt x="201" y="105"/>
                </a:lnTo>
                <a:lnTo>
                  <a:pt x="201" y="105"/>
                </a:lnTo>
                <a:lnTo>
                  <a:pt x="198" y="103"/>
                </a:lnTo>
                <a:lnTo>
                  <a:pt x="198" y="103"/>
                </a:lnTo>
                <a:lnTo>
                  <a:pt x="192" y="103"/>
                </a:lnTo>
                <a:lnTo>
                  <a:pt x="192" y="103"/>
                </a:lnTo>
                <a:lnTo>
                  <a:pt x="182" y="103"/>
                </a:lnTo>
                <a:lnTo>
                  <a:pt x="169" y="98"/>
                </a:lnTo>
                <a:lnTo>
                  <a:pt x="169" y="98"/>
                </a:lnTo>
                <a:lnTo>
                  <a:pt x="167" y="96"/>
                </a:lnTo>
                <a:lnTo>
                  <a:pt x="167" y="94"/>
                </a:lnTo>
                <a:lnTo>
                  <a:pt x="167" y="94"/>
                </a:lnTo>
                <a:lnTo>
                  <a:pt x="167" y="94"/>
                </a:lnTo>
                <a:lnTo>
                  <a:pt x="166" y="98"/>
                </a:lnTo>
                <a:lnTo>
                  <a:pt x="164" y="99"/>
                </a:lnTo>
                <a:lnTo>
                  <a:pt x="162" y="99"/>
                </a:lnTo>
                <a:lnTo>
                  <a:pt x="162" y="99"/>
                </a:lnTo>
                <a:lnTo>
                  <a:pt x="157" y="99"/>
                </a:lnTo>
                <a:lnTo>
                  <a:pt x="153" y="101"/>
                </a:lnTo>
                <a:lnTo>
                  <a:pt x="153" y="101"/>
                </a:lnTo>
                <a:lnTo>
                  <a:pt x="146" y="110"/>
                </a:lnTo>
                <a:lnTo>
                  <a:pt x="141" y="115"/>
                </a:lnTo>
                <a:lnTo>
                  <a:pt x="141" y="115"/>
                </a:lnTo>
                <a:lnTo>
                  <a:pt x="139" y="115"/>
                </a:lnTo>
                <a:lnTo>
                  <a:pt x="139" y="112"/>
                </a:lnTo>
                <a:lnTo>
                  <a:pt x="139" y="110"/>
                </a:lnTo>
                <a:lnTo>
                  <a:pt x="139" y="106"/>
                </a:lnTo>
                <a:lnTo>
                  <a:pt x="139" y="106"/>
                </a:lnTo>
                <a:lnTo>
                  <a:pt x="141" y="103"/>
                </a:lnTo>
                <a:lnTo>
                  <a:pt x="143" y="99"/>
                </a:lnTo>
                <a:lnTo>
                  <a:pt x="143" y="96"/>
                </a:lnTo>
                <a:lnTo>
                  <a:pt x="143" y="94"/>
                </a:lnTo>
                <a:lnTo>
                  <a:pt x="143" y="94"/>
                </a:lnTo>
                <a:lnTo>
                  <a:pt x="139" y="87"/>
                </a:lnTo>
                <a:lnTo>
                  <a:pt x="143" y="83"/>
                </a:lnTo>
                <a:lnTo>
                  <a:pt x="135" y="69"/>
                </a:lnTo>
                <a:lnTo>
                  <a:pt x="135" y="69"/>
                </a:lnTo>
                <a:lnTo>
                  <a:pt x="144" y="62"/>
                </a:lnTo>
                <a:lnTo>
                  <a:pt x="153" y="53"/>
                </a:lnTo>
                <a:lnTo>
                  <a:pt x="153" y="53"/>
                </a:lnTo>
                <a:lnTo>
                  <a:pt x="157" y="53"/>
                </a:lnTo>
                <a:lnTo>
                  <a:pt x="160" y="51"/>
                </a:lnTo>
                <a:lnTo>
                  <a:pt x="162" y="51"/>
                </a:lnTo>
                <a:lnTo>
                  <a:pt x="162" y="51"/>
                </a:lnTo>
                <a:lnTo>
                  <a:pt x="162" y="44"/>
                </a:lnTo>
                <a:lnTo>
                  <a:pt x="162" y="42"/>
                </a:lnTo>
                <a:lnTo>
                  <a:pt x="164" y="39"/>
                </a:lnTo>
                <a:lnTo>
                  <a:pt x="164" y="39"/>
                </a:lnTo>
                <a:lnTo>
                  <a:pt x="167" y="37"/>
                </a:lnTo>
                <a:lnTo>
                  <a:pt x="171" y="32"/>
                </a:lnTo>
                <a:lnTo>
                  <a:pt x="175" y="28"/>
                </a:lnTo>
                <a:lnTo>
                  <a:pt x="175" y="23"/>
                </a:lnTo>
                <a:lnTo>
                  <a:pt x="171" y="25"/>
                </a:lnTo>
                <a:lnTo>
                  <a:pt x="167" y="19"/>
                </a:lnTo>
                <a:lnTo>
                  <a:pt x="171" y="12"/>
                </a:lnTo>
                <a:lnTo>
                  <a:pt x="160" y="0"/>
                </a:lnTo>
                <a:lnTo>
                  <a:pt x="150" y="2"/>
                </a:lnTo>
                <a:lnTo>
                  <a:pt x="150" y="2"/>
                </a:lnTo>
                <a:lnTo>
                  <a:pt x="150" y="2"/>
                </a:lnTo>
                <a:lnTo>
                  <a:pt x="146" y="3"/>
                </a:lnTo>
                <a:lnTo>
                  <a:pt x="146" y="3"/>
                </a:lnTo>
                <a:lnTo>
                  <a:pt x="130" y="16"/>
                </a:lnTo>
                <a:lnTo>
                  <a:pt x="130" y="16"/>
                </a:lnTo>
                <a:lnTo>
                  <a:pt x="130" y="16"/>
                </a:lnTo>
                <a:lnTo>
                  <a:pt x="130" y="16"/>
                </a:lnTo>
                <a:lnTo>
                  <a:pt x="130" y="16"/>
                </a:lnTo>
                <a:close/>
              </a:path>
            </a:pathLst>
          </a:custGeom>
          <a:solidFill>
            <a:srgbClr val="a3a3a3"/>
          </a:solidFill>
          <a:ln w="324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3" name="CustomShape 70"/>
          <p:cNvSpPr/>
          <p:nvPr/>
        </p:nvSpPr>
        <p:spPr>
          <a:xfrm>
            <a:off x="2628360" y="4331880"/>
            <a:ext cx="926280" cy="1100160"/>
          </a:xfrm>
          <a:custGeom>
            <a:avLst/>
            <a:gdLst/>
            <a:ahLst/>
            <a:rect l="l" t="t" r="r" b="b"/>
            <a:pathLst>
              <a:path w="267" h="317">
                <a:moveTo>
                  <a:pt x="246" y="235"/>
                </a:moveTo>
                <a:lnTo>
                  <a:pt x="246" y="235"/>
                </a:lnTo>
                <a:lnTo>
                  <a:pt x="248" y="233"/>
                </a:lnTo>
                <a:lnTo>
                  <a:pt x="251" y="229"/>
                </a:lnTo>
                <a:lnTo>
                  <a:pt x="258" y="229"/>
                </a:lnTo>
                <a:lnTo>
                  <a:pt x="260" y="224"/>
                </a:lnTo>
                <a:lnTo>
                  <a:pt x="253" y="213"/>
                </a:lnTo>
                <a:lnTo>
                  <a:pt x="246" y="212"/>
                </a:lnTo>
                <a:lnTo>
                  <a:pt x="244" y="208"/>
                </a:lnTo>
                <a:lnTo>
                  <a:pt x="240" y="206"/>
                </a:lnTo>
                <a:lnTo>
                  <a:pt x="233" y="213"/>
                </a:lnTo>
                <a:lnTo>
                  <a:pt x="232" y="199"/>
                </a:lnTo>
                <a:lnTo>
                  <a:pt x="228" y="203"/>
                </a:lnTo>
                <a:lnTo>
                  <a:pt x="228" y="203"/>
                </a:lnTo>
                <a:lnTo>
                  <a:pt x="219" y="222"/>
                </a:lnTo>
                <a:lnTo>
                  <a:pt x="219" y="206"/>
                </a:lnTo>
                <a:lnTo>
                  <a:pt x="210" y="213"/>
                </a:lnTo>
                <a:lnTo>
                  <a:pt x="200" y="222"/>
                </a:lnTo>
                <a:lnTo>
                  <a:pt x="200" y="222"/>
                </a:lnTo>
                <a:lnTo>
                  <a:pt x="196" y="222"/>
                </a:lnTo>
                <a:lnTo>
                  <a:pt x="191" y="219"/>
                </a:lnTo>
                <a:lnTo>
                  <a:pt x="191" y="217"/>
                </a:lnTo>
                <a:lnTo>
                  <a:pt x="191" y="215"/>
                </a:lnTo>
                <a:lnTo>
                  <a:pt x="191" y="215"/>
                </a:lnTo>
                <a:lnTo>
                  <a:pt x="187" y="210"/>
                </a:lnTo>
                <a:lnTo>
                  <a:pt x="184" y="206"/>
                </a:lnTo>
                <a:lnTo>
                  <a:pt x="178" y="199"/>
                </a:lnTo>
                <a:lnTo>
                  <a:pt x="178" y="199"/>
                </a:lnTo>
                <a:lnTo>
                  <a:pt x="175" y="203"/>
                </a:lnTo>
                <a:lnTo>
                  <a:pt x="173" y="205"/>
                </a:lnTo>
                <a:lnTo>
                  <a:pt x="171" y="206"/>
                </a:lnTo>
                <a:lnTo>
                  <a:pt x="171" y="206"/>
                </a:lnTo>
                <a:lnTo>
                  <a:pt x="164" y="203"/>
                </a:lnTo>
                <a:lnTo>
                  <a:pt x="159" y="199"/>
                </a:lnTo>
                <a:lnTo>
                  <a:pt x="159" y="197"/>
                </a:lnTo>
                <a:lnTo>
                  <a:pt x="159" y="197"/>
                </a:lnTo>
                <a:lnTo>
                  <a:pt x="157" y="196"/>
                </a:lnTo>
                <a:lnTo>
                  <a:pt x="155" y="194"/>
                </a:lnTo>
                <a:lnTo>
                  <a:pt x="153" y="190"/>
                </a:lnTo>
                <a:lnTo>
                  <a:pt x="153" y="190"/>
                </a:lnTo>
                <a:lnTo>
                  <a:pt x="150" y="194"/>
                </a:lnTo>
                <a:lnTo>
                  <a:pt x="148" y="197"/>
                </a:lnTo>
                <a:lnTo>
                  <a:pt x="148" y="197"/>
                </a:lnTo>
                <a:lnTo>
                  <a:pt x="148" y="196"/>
                </a:lnTo>
                <a:lnTo>
                  <a:pt x="148" y="196"/>
                </a:lnTo>
                <a:lnTo>
                  <a:pt x="150" y="189"/>
                </a:lnTo>
                <a:lnTo>
                  <a:pt x="152" y="185"/>
                </a:lnTo>
                <a:lnTo>
                  <a:pt x="155" y="181"/>
                </a:lnTo>
                <a:lnTo>
                  <a:pt x="155" y="181"/>
                </a:lnTo>
                <a:lnTo>
                  <a:pt x="157" y="176"/>
                </a:lnTo>
                <a:lnTo>
                  <a:pt x="159" y="174"/>
                </a:lnTo>
                <a:lnTo>
                  <a:pt x="159" y="171"/>
                </a:lnTo>
                <a:lnTo>
                  <a:pt x="159" y="169"/>
                </a:lnTo>
                <a:lnTo>
                  <a:pt x="159" y="169"/>
                </a:lnTo>
                <a:lnTo>
                  <a:pt x="159" y="169"/>
                </a:lnTo>
                <a:lnTo>
                  <a:pt x="155" y="167"/>
                </a:lnTo>
                <a:lnTo>
                  <a:pt x="155" y="165"/>
                </a:lnTo>
                <a:lnTo>
                  <a:pt x="155" y="162"/>
                </a:lnTo>
                <a:lnTo>
                  <a:pt x="155" y="162"/>
                </a:lnTo>
                <a:lnTo>
                  <a:pt x="155" y="162"/>
                </a:lnTo>
                <a:lnTo>
                  <a:pt x="159" y="157"/>
                </a:lnTo>
                <a:lnTo>
                  <a:pt x="160" y="155"/>
                </a:lnTo>
                <a:lnTo>
                  <a:pt x="166" y="149"/>
                </a:lnTo>
                <a:lnTo>
                  <a:pt x="166" y="149"/>
                </a:lnTo>
                <a:lnTo>
                  <a:pt x="166" y="144"/>
                </a:lnTo>
                <a:lnTo>
                  <a:pt x="164" y="142"/>
                </a:lnTo>
                <a:lnTo>
                  <a:pt x="164" y="141"/>
                </a:lnTo>
                <a:lnTo>
                  <a:pt x="164" y="141"/>
                </a:lnTo>
                <a:lnTo>
                  <a:pt x="159" y="141"/>
                </a:lnTo>
                <a:lnTo>
                  <a:pt x="153" y="142"/>
                </a:lnTo>
                <a:lnTo>
                  <a:pt x="150" y="144"/>
                </a:lnTo>
                <a:lnTo>
                  <a:pt x="148" y="144"/>
                </a:lnTo>
                <a:lnTo>
                  <a:pt x="146" y="142"/>
                </a:lnTo>
                <a:lnTo>
                  <a:pt x="146" y="142"/>
                </a:lnTo>
                <a:lnTo>
                  <a:pt x="139" y="135"/>
                </a:lnTo>
                <a:lnTo>
                  <a:pt x="148" y="130"/>
                </a:lnTo>
                <a:lnTo>
                  <a:pt x="148" y="130"/>
                </a:lnTo>
                <a:lnTo>
                  <a:pt x="144" y="128"/>
                </a:lnTo>
                <a:lnTo>
                  <a:pt x="144" y="125"/>
                </a:lnTo>
                <a:lnTo>
                  <a:pt x="144" y="123"/>
                </a:lnTo>
                <a:lnTo>
                  <a:pt x="146" y="123"/>
                </a:lnTo>
                <a:lnTo>
                  <a:pt x="146" y="123"/>
                </a:lnTo>
                <a:lnTo>
                  <a:pt x="150" y="123"/>
                </a:lnTo>
                <a:lnTo>
                  <a:pt x="152" y="121"/>
                </a:lnTo>
                <a:lnTo>
                  <a:pt x="152" y="117"/>
                </a:lnTo>
                <a:lnTo>
                  <a:pt x="152" y="117"/>
                </a:lnTo>
                <a:lnTo>
                  <a:pt x="150" y="116"/>
                </a:lnTo>
                <a:lnTo>
                  <a:pt x="150" y="112"/>
                </a:lnTo>
                <a:lnTo>
                  <a:pt x="150" y="109"/>
                </a:lnTo>
                <a:lnTo>
                  <a:pt x="150" y="109"/>
                </a:lnTo>
                <a:lnTo>
                  <a:pt x="150" y="103"/>
                </a:lnTo>
                <a:lnTo>
                  <a:pt x="152" y="100"/>
                </a:lnTo>
                <a:lnTo>
                  <a:pt x="152" y="96"/>
                </a:lnTo>
                <a:lnTo>
                  <a:pt x="152" y="93"/>
                </a:lnTo>
                <a:lnTo>
                  <a:pt x="152" y="93"/>
                </a:lnTo>
                <a:lnTo>
                  <a:pt x="152" y="91"/>
                </a:lnTo>
                <a:lnTo>
                  <a:pt x="150" y="89"/>
                </a:lnTo>
                <a:lnTo>
                  <a:pt x="148" y="87"/>
                </a:lnTo>
                <a:lnTo>
                  <a:pt x="148" y="85"/>
                </a:lnTo>
                <a:lnTo>
                  <a:pt x="148" y="85"/>
                </a:lnTo>
                <a:lnTo>
                  <a:pt x="146" y="84"/>
                </a:lnTo>
                <a:lnTo>
                  <a:pt x="148" y="82"/>
                </a:lnTo>
                <a:lnTo>
                  <a:pt x="148" y="77"/>
                </a:lnTo>
                <a:lnTo>
                  <a:pt x="148" y="77"/>
                </a:lnTo>
                <a:lnTo>
                  <a:pt x="146" y="77"/>
                </a:lnTo>
                <a:lnTo>
                  <a:pt x="144" y="73"/>
                </a:lnTo>
                <a:lnTo>
                  <a:pt x="139" y="73"/>
                </a:lnTo>
                <a:lnTo>
                  <a:pt x="139" y="73"/>
                </a:lnTo>
                <a:lnTo>
                  <a:pt x="139" y="69"/>
                </a:lnTo>
                <a:lnTo>
                  <a:pt x="143" y="62"/>
                </a:lnTo>
                <a:lnTo>
                  <a:pt x="143" y="55"/>
                </a:lnTo>
                <a:lnTo>
                  <a:pt x="143" y="50"/>
                </a:lnTo>
                <a:lnTo>
                  <a:pt x="143" y="50"/>
                </a:lnTo>
                <a:lnTo>
                  <a:pt x="139" y="45"/>
                </a:lnTo>
                <a:lnTo>
                  <a:pt x="139" y="41"/>
                </a:lnTo>
                <a:lnTo>
                  <a:pt x="143" y="36"/>
                </a:lnTo>
                <a:lnTo>
                  <a:pt x="143" y="36"/>
                </a:lnTo>
                <a:lnTo>
                  <a:pt x="144" y="34"/>
                </a:lnTo>
                <a:lnTo>
                  <a:pt x="144" y="34"/>
                </a:lnTo>
                <a:lnTo>
                  <a:pt x="144" y="30"/>
                </a:lnTo>
                <a:lnTo>
                  <a:pt x="144" y="30"/>
                </a:lnTo>
                <a:lnTo>
                  <a:pt x="139" y="25"/>
                </a:lnTo>
                <a:lnTo>
                  <a:pt x="139" y="18"/>
                </a:lnTo>
                <a:lnTo>
                  <a:pt x="137" y="2"/>
                </a:lnTo>
                <a:lnTo>
                  <a:pt x="137" y="2"/>
                </a:lnTo>
                <a:lnTo>
                  <a:pt x="136" y="2"/>
                </a:lnTo>
                <a:lnTo>
                  <a:pt x="134" y="0"/>
                </a:lnTo>
                <a:lnTo>
                  <a:pt x="134" y="0"/>
                </a:lnTo>
                <a:lnTo>
                  <a:pt x="128" y="2"/>
                </a:lnTo>
                <a:lnTo>
                  <a:pt x="125" y="4"/>
                </a:lnTo>
                <a:lnTo>
                  <a:pt x="125" y="4"/>
                </a:lnTo>
                <a:lnTo>
                  <a:pt x="120" y="9"/>
                </a:lnTo>
                <a:lnTo>
                  <a:pt x="116" y="13"/>
                </a:lnTo>
                <a:lnTo>
                  <a:pt x="112" y="14"/>
                </a:lnTo>
                <a:lnTo>
                  <a:pt x="112" y="14"/>
                </a:lnTo>
                <a:lnTo>
                  <a:pt x="104" y="21"/>
                </a:lnTo>
                <a:lnTo>
                  <a:pt x="98" y="25"/>
                </a:lnTo>
                <a:lnTo>
                  <a:pt x="98" y="25"/>
                </a:lnTo>
                <a:lnTo>
                  <a:pt x="95" y="27"/>
                </a:lnTo>
                <a:lnTo>
                  <a:pt x="93" y="30"/>
                </a:lnTo>
                <a:lnTo>
                  <a:pt x="88" y="36"/>
                </a:lnTo>
                <a:lnTo>
                  <a:pt x="88" y="36"/>
                </a:lnTo>
                <a:lnTo>
                  <a:pt x="79" y="41"/>
                </a:lnTo>
                <a:lnTo>
                  <a:pt x="73" y="43"/>
                </a:lnTo>
                <a:lnTo>
                  <a:pt x="73" y="43"/>
                </a:lnTo>
                <a:lnTo>
                  <a:pt x="66" y="43"/>
                </a:lnTo>
                <a:lnTo>
                  <a:pt x="63" y="45"/>
                </a:lnTo>
                <a:lnTo>
                  <a:pt x="57" y="46"/>
                </a:lnTo>
                <a:lnTo>
                  <a:pt x="57" y="46"/>
                </a:lnTo>
                <a:lnTo>
                  <a:pt x="56" y="48"/>
                </a:lnTo>
                <a:lnTo>
                  <a:pt x="54" y="48"/>
                </a:lnTo>
                <a:lnTo>
                  <a:pt x="50" y="46"/>
                </a:lnTo>
                <a:lnTo>
                  <a:pt x="50" y="46"/>
                </a:lnTo>
                <a:lnTo>
                  <a:pt x="50" y="48"/>
                </a:lnTo>
                <a:lnTo>
                  <a:pt x="47" y="50"/>
                </a:lnTo>
                <a:lnTo>
                  <a:pt x="47" y="53"/>
                </a:lnTo>
                <a:lnTo>
                  <a:pt x="43" y="55"/>
                </a:lnTo>
                <a:lnTo>
                  <a:pt x="43" y="55"/>
                </a:lnTo>
                <a:lnTo>
                  <a:pt x="38" y="61"/>
                </a:lnTo>
                <a:lnTo>
                  <a:pt x="34" y="62"/>
                </a:lnTo>
                <a:lnTo>
                  <a:pt x="31" y="64"/>
                </a:lnTo>
                <a:lnTo>
                  <a:pt x="31" y="64"/>
                </a:lnTo>
                <a:lnTo>
                  <a:pt x="27" y="66"/>
                </a:lnTo>
                <a:lnTo>
                  <a:pt x="20" y="64"/>
                </a:lnTo>
                <a:lnTo>
                  <a:pt x="9" y="62"/>
                </a:lnTo>
                <a:lnTo>
                  <a:pt x="9" y="62"/>
                </a:lnTo>
                <a:lnTo>
                  <a:pt x="6" y="64"/>
                </a:lnTo>
                <a:lnTo>
                  <a:pt x="2" y="68"/>
                </a:lnTo>
                <a:lnTo>
                  <a:pt x="2" y="68"/>
                </a:lnTo>
                <a:lnTo>
                  <a:pt x="0" y="69"/>
                </a:lnTo>
                <a:lnTo>
                  <a:pt x="0" y="69"/>
                </a:lnTo>
                <a:lnTo>
                  <a:pt x="4" y="69"/>
                </a:lnTo>
                <a:lnTo>
                  <a:pt x="8" y="71"/>
                </a:lnTo>
                <a:lnTo>
                  <a:pt x="8" y="73"/>
                </a:lnTo>
                <a:lnTo>
                  <a:pt x="8" y="73"/>
                </a:lnTo>
                <a:lnTo>
                  <a:pt x="11" y="82"/>
                </a:lnTo>
                <a:lnTo>
                  <a:pt x="11" y="84"/>
                </a:lnTo>
                <a:lnTo>
                  <a:pt x="11" y="85"/>
                </a:lnTo>
                <a:lnTo>
                  <a:pt x="11" y="85"/>
                </a:lnTo>
                <a:lnTo>
                  <a:pt x="8" y="87"/>
                </a:lnTo>
                <a:lnTo>
                  <a:pt x="8" y="89"/>
                </a:lnTo>
                <a:lnTo>
                  <a:pt x="9" y="89"/>
                </a:lnTo>
                <a:lnTo>
                  <a:pt x="9" y="89"/>
                </a:lnTo>
                <a:lnTo>
                  <a:pt x="11" y="91"/>
                </a:lnTo>
                <a:lnTo>
                  <a:pt x="13" y="93"/>
                </a:lnTo>
                <a:lnTo>
                  <a:pt x="15" y="94"/>
                </a:lnTo>
                <a:lnTo>
                  <a:pt x="15" y="100"/>
                </a:lnTo>
                <a:lnTo>
                  <a:pt x="15" y="100"/>
                </a:lnTo>
                <a:lnTo>
                  <a:pt x="16" y="96"/>
                </a:lnTo>
                <a:lnTo>
                  <a:pt x="16" y="96"/>
                </a:lnTo>
                <a:lnTo>
                  <a:pt x="22" y="93"/>
                </a:lnTo>
                <a:lnTo>
                  <a:pt x="24" y="91"/>
                </a:lnTo>
                <a:lnTo>
                  <a:pt x="27" y="93"/>
                </a:lnTo>
                <a:lnTo>
                  <a:pt x="27" y="93"/>
                </a:lnTo>
                <a:lnTo>
                  <a:pt x="31" y="93"/>
                </a:lnTo>
                <a:lnTo>
                  <a:pt x="34" y="94"/>
                </a:lnTo>
                <a:lnTo>
                  <a:pt x="36" y="96"/>
                </a:lnTo>
                <a:lnTo>
                  <a:pt x="38" y="96"/>
                </a:lnTo>
                <a:lnTo>
                  <a:pt x="38" y="96"/>
                </a:lnTo>
                <a:lnTo>
                  <a:pt x="41" y="100"/>
                </a:lnTo>
                <a:lnTo>
                  <a:pt x="38" y="103"/>
                </a:lnTo>
                <a:lnTo>
                  <a:pt x="38" y="107"/>
                </a:lnTo>
                <a:lnTo>
                  <a:pt x="38" y="109"/>
                </a:lnTo>
                <a:lnTo>
                  <a:pt x="38" y="109"/>
                </a:lnTo>
                <a:lnTo>
                  <a:pt x="41" y="116"/>
                </a:lnTo>
                <a:lnTo>
                  <a:pt x="43" y="117"/>
                </a:lnTo>
                <a:lnTo>
                  <a:pt x="47" y="123"/>
                </a:lnTo>
                <a:lnTo>
                  <a:pt x="47" y="123"/>
                </a:lnTo>
                <a:lnTo>
                  <a:pt x="52" y="126"/>
                </a:lnTo>
                <a:lnTo>
                  <a:pt x="54" y="126"/>
                </a:lnTo>
                <a:lnTo>
                  <a:pt x="56" y="130"/>
                </a:lnTo>
                <a:lnTo>
                  <a:pt x="56" y="130"/>
                </a:lnTo>
                <a:lnTo>
                  <a:pt x="57" y="132"/>
                </a:lnTo>
                <a:lnTo>
                  <a:pt x="57" y="137"/>
                </a:lnTo>
                <a:lnTo>
                  <a:pt x="57" y="144"/>
                </a:lnTo>
                <a:lnTo>
                  <a:pt x="57" y="144"/>
                </a:lnTo>
                <a:lnTo>
                  <a:pt x="57" y="146"/>
                </a:lnTo>
                <a:lnTo>
                  <a:pt x="57" y="149"/>
                </a:lnTo>
                <a:lnTo>
                  <a:pt x="61" y="153"/>
                </a:lnTo>
                <a:lnTo>
                  <a:pt x="61" y="153"/>
                </a:lnTo>
                <a:lnTo>
                  <a:pt x="63" y="157"/>
                </a:lnTo>
                <a:lnTo>
                  <a:pt x="64" y="158"/>
                </a:lnTo>
                <a:lnTo>
                  <a:pt x="63" y="165"/>
                </a:lnTo>
                <a:lnTo>
                  <a:pt x="63" y="165"/>
                </a:lnTo>
                <a:lnTo>
                  <a:pt x="61" y="169"/>
                </a:lnTo>
                <a:lnTo>
                  <a:pt x="61" y="171"/>
                </a:lnTo>
                <a:lnTo>
                  <a:pt x="63" y="176"/>
                </a:lnTo>
                <a:lnTo>
                  <a:pt x="63" y="176"/>
                </a:lnTo>
                <a:lnTo>
                  <a:pt x="63" y="178"/>
                </a:lnTo>
                <a:lnTo>
                  <a:pt x="57" y="183"/>
                </a:lnTo>
                <a:lnTo>
                  <a:pt x="56" y="189"/>
                </a:lnTo>
                <a:lnTo>
                  <a:pt x="54" y="190"/>
                </a:lnTo>
                <a:lnTo>
                  <a:pt x="54" y="190"/>
                </a:lnTo>
                <a:lnTo>
                  <a:pt x="54" y="192"/>
                </a:lnTo>
                <a:lnTo>
                  <a:pt x="56" y="194"/>
                </a:lnTo>
                <a:lnTo>
                  <a:pt x="57" y="196"/>
                </a:lnTo>
                <a:lnTo>
                  <a:pt x="61" y="194"/>
                </a:lnTo>
                <a:lnTo>
                  <a:pt x="61" y="194"/>
                </a:lnTo>
                <a:lnTo>
                  <a:pt x="61" y="194"/>
                </a:lnTo>
                <a:lnTo>
                  <a:pt x="64" y="185"/>
                </a:lnTo>
                <a:lnTo>
                  <a:pt x="68" y="181"/>
                </a:lnTo>
                <a:lnTo>
                  <a:pt x="70" y="176"/>
                </a:lnTo>
                <a:lnTo>
                  <a:pt x="70" y="176"/>
                </a:lnTo>
                <a:lnTo>
                  <a:pt x="72" y="174"/>
                </a:lnTo>
                <a:lnTo>
                  <a:pt x="73" y="174"/>
                </a:lnTo>
                <a:lnTo>
                  <a:pt x="75" y="174"/>
                </a:lnTo>
                <a:lnTo>
                  <a:pt x="77" y="176"/>
                </a:lnTo>
                <a:lnTo>
                  <a:pt x="77" y="176"/>
                </a:lnTo>
                <a:lnTo>
                  <a:pt x="79" y="181"/>
                </a:lnTo>
                <a:lnTo>
                  <a:pt x="79" y="189"/>
                </a:lnTo>
                <a:lnTo>
                  <a:pt x="79" y="197"/>
                </a:lnTo>
                <a:lnTo>
                  <a:pt x="79" y="197"/>
                </a:lnTo>
                <a:lnTo>
                  <a:pt x="79" y="206"/>
                </a:lnTo>
                <a:lnTo>
                  <a:pt x="84" y="210"/>
                </a:lnTo>
                <a:lnTo>
                  <a:pt x="86" y="213"/>
                </a:lnTo>
                <a:lnTo>
                  <a:pt x="86" y="213"/>
                </a:lnTo>
                <a:lnTo>
                  <a:pt x="91" y="217"/>
                </a:lnTo>
                <a:lnTo>
                  <a:pt x="96" y="217"/>
                </a:lnTo>
                <a:lnTo>
                  <a:pt x="104" y="217"/>
                </a:lnTo>
                <a:lnTo>
                  <a:pt x="105" y="215"/>
                </a:lnTo>
                <a:lnTo>
                  <a:pt x="105" y="215"/>
                </a:lnTo>
                <a:lnTo>
                  <a:pt x="109" y="213"/>
                </a:lnTo>
                <a:lnTo>
                  <a:pt x="112" y="212"/>
                </a:lnTo>
                <a:lnTo>
                  <a:pt x="118" y="212"/>
                </a:lnTo>
                <a:lnTo>
                  <a:pt x="123" y="212"/>
                </a:lnTo>
                <a:lnTo>
                  <a:pt x="123" y="212"/>
                </a:lnTo>
                <a:lnTo>
                  <a:pt x="127" y="215"/>
                </a:lnTo>
                <a:lnTo>
                  <a:pt x="132" y="219"/>
                </a:lnTo>
                <a:lnTo>
                  <a:pt x="132" y="219"/>
                </a:lnTo>
                <a:lnTo>
                  <a:pt x="139" y="224"/>
                </a:lnTo>
                <a:lnTo>
                  <a:pt x="139" y="228"/>
                </a:lnTo>
                <a:lnTo>
                  <a:pt x="143" y="229"/>
                </a:lnTo>
                <a:lnTo>
                  <a:pt x="143" y="229"/>
                </a:lnTo>
                <a:lnTo>
                  <a:pt x="144" y="233"/>
                </a:lnTo>
                <a:lnTo>
                  <a:pt x="148" y="237"/>
                </a:lnTo>
                <a:lnTo>
                  <a:pt x="150" y="240"/>
                </a:lnTo>
                <a:lnTo>
                  <a:pt x="152" y="240"/>
                </a:lnTo>
                <a:lnTo>
                  <a:pt x="152" y="240"/>
                </a:lnTo>
                <a:lnTo>
                  <a:pt x="152" y="240"/>
                </a:lnTo>
                <a:lnTo>
                  <a:pt x="157" y="237"/>
                </a:lnTo>
                <a:lnTo>
                  <a:pt x="159" y="237"/>
                </a:lnTo>
                <a:lnTo>
                  <a:pt x="160" y="237"/>
                </a:lnTo>
                <a:lnTo>
                  <a:pt x="160" y="237"/>
                </a:lnTo>
                <a:lnTo>
                  <a:pt x="175" y="249"/>
                </a:lnTo>
                <a:lnTo>
                  <a:pt x="175" y="249"/>
                </a:lnTo>
                <a:lnTo>
                  <a:pt x="176" y="249"/>
                </a:lnTo>
                <a:lnTo>
                  <a:pt x="176" y="253"/>
                </a:lnTo>
                <a:lnTo>
                  <a:pt x="175" y="258"/>
                </a:lnTo>
                <a:lnTo>
                  <a:pt x="175" y="258"/>
                </a:lnTo>
                <a:lnTo>
                  <a:pt x="173" y="267"/>
                </a:lnTo>
                <a:lnTo>
                  <a:pt x="173" y="270"/>
                </a:lnTo>
                <a:lnTo>
                  <a:pt x="175" y="270"/>
                </a:lnTo>
                <a:lnTo>
                  <a:pt x="175" y="270"/>
                </a:lnTo>
                <a:lnTo>
                  <a:pt x="184" y="277"/>
                </a:lnTo>
                <a:lnTo>
                  <a:pt x="187" y="285"/>
                </a:lnTo>
                <a:lnTo>
                  <a:pt x="189" y="288"/>
                </a:lnTo>
                <a:lnTo>
                  <a:pt x="189" y="288"/>
                </a:lnTo>
                <a:lnTo>
                  <a:pt x="191" y="292"/>
                </a:lnTo>
                <a:lnTo>
                  <a:pt x="191" y="293"/>
                </a:lnTo>
                <a:lnTo>
                  <a:pt x="192" y="295"/>
                </a:lnTo>
                <a:lnTo>
                  <a:pt x="196" y="297"/>
                </a:lnTo>
                <a:lnTo>
                  <a:pt x="196" y="297"/>
                </a:lnTo>
                <a:lnTo>
                  <a:pt x="198" y="295"/>
                </a:lnTo>
                <a:lnTo>
                  <a:pt x="201" y="293"/>
                </a:lnTo>
                <a:lnTo>
                  <a:pt x="208" y="292"/>
                </a:lnTo>
                <a:lnTo>
                  <a:pt x="212" y="290"/>
                </a:lnTo>
                <a:lnTo>
                  <a:pt x="212" y="290"/>
                </a:lnTo>
                <a:lnTo>
                  <a:pt x="212" y="292"/>
                </a:lnTo>
                <a:lnTo>
                  <a:pt x="214" y="293"/>
                </a:lnTo>
                <a:lnTo>
                  <a:pt x="216" y="297"/>
                </a:lnTo>
                <a:lnTo>
                  <a:pt x="216" y="301"/>
                </a:lnTo>
                <a:lnTo>
                  <a:pt x="216" y="304"/>
                </a:lnTo>
                <a:lnTo>
                  <a:pt x="217" y="306"/>
                </a:lnTo>
                <a:lnTo>
                  <a:pt x="217" y="306"/>
                </a:lnTo>
                <a:lnTo>
                  <a:pt x="233" y="313"/>
                </a:lnTo>
                <a:lnTo>
                  <a:pt x="244" y="315"/>
                </a:lnTo>
                <a:lnTo>
                  <a:pt x="249" y="317"/>
                </a:lnTo>
                <a:lnTo>
                  <a:pt x="249" y="317"/>
                </a:lnTo>
                <a:lnTo>
                  <a:pt x="251" y="315"/>
                </a:lnTo>
                <a:lnTo>
                  <a:pt x="256" y="309"/>
                </a:lnTo>
                <a:lnTo>
                  <a:pt x="260" y="306"/>
                </a:lnTo>
                <a:lnTo>
                  <a:pt x="262" y="304"/>
                </a:lnTo>
                <a:lnTo>
                  <a:pt x="262" y="304"/>
                </a:lnTo>
                <a:lnTo>
                  <a:pt x="265" y="301"/>
                </a:lnTo>
                <a:lnTo>
                  <a:pt x="267" y="299"/>
                </a:lnTo>
                <a:lnTo>
                  <a:pt x="267" y="293"/>
                </a:lnTo>
                <a:lnTo>
                  <a:pt x="267" y="293"/>
                </a:lnTo>
                <a:lnTo>
                  <a:pt x="267" y="293"/>
                </a:lnTo>
                <a:lnTo>
                  <a:pt x="267" y="290"/>
                </a:lnTo>
                <a:lnTo>
                  <a:pt x="265" y="286"/>
                </a:lnTo>
                <a:lnTo>
                  <a:pt x="265" y="286"/>
                </a:lnTo>
                <a:lnTo>
                  <a:pt x="258" y="285"/>
                </a:lnTo>
                <a:lnTo>
                  <a:pt x="256" y="281"/>
                </a:lnTo>
                <a:lnTo>
                  <a:pt x="255" y="277"/>
                </a:lnTo>
                <a:lnTo>
                  <a:pt x="255" y="277"/>
                </a:lnTo>
                <a:lnTo>
                  <a:pt x="256" y="274"/>
                </a:lnTo>
                <a:lnTo>
                  <a:pt x="256" y="270"/>
                </a:lnTo>
                <a:lnTo>
                  <a:pt x="255" y="270"/>
                </a:lnTo>
                <a:lnTo>
                  <a:pt x="255" y="270"/>
                </a:lnTo>
                <a:lnTo>
                  <a:pt x="249" y="265"/>
                </a:lnTo>
                <a:lnTo>
                  <a:pt x="246" y="260"/>
                </a:lnTo>
                <a:lnTo>
                  <a:pt x="246" y="260"/>
                </a:lnTo>
                <a:lnTo>
                  <a:pt x="246" y="260"/>
                </a:lnTo>
                <a:lnTo>
                  <a:pt x="246" y="260"/>
                </a:lnTo>
                <a:lnTo>
                  <a:pt x="253" y="256"/>
                </a:lnTo>
                <a:lnTo>
                  <a:pt x="253" y="256"/>
                </a:lnTo>
                <a:lnTo>
                  <a:pt x="248" y="251"/>
                </a:lnTo>
                <a:lnTo>
                  <a:pt x="244" y="247"/>
                </a:lnTo>
                <a:lnTo>
                  <a:pt x="244" y="247"/>
                </a:lnTo>
                <a:lnTo>
                  <a:pt x="244" y="245"/>
                </a:lnTo>
                <a:lnTo>
                  <a:pt x="244" y="245"/>
                </a:lnTo>
                <a:lnTo>
                  <a:pt x="246" y="244"/>
                </a:lnTo>
                <a:lnTo>
                  <a:pt x="249" y="244"/>
                </a:lnTo>
                <a:lnTo>
                  <a:pt x="249" y="244"/>
                </a:lnTo>
                <a:lnTo>
                  <a:pt x="246" y="237"/>
                </a:lnTo>
                <a:lnTo>
                  <a:pt x="246" y="235"/>
                </a:lnTo>
                <a:lnTo>
                  <a:pt x="246" y="235"/>
                </a:lnTo>
                <a:lnTo>
                  <a:pt x="246" y="235"/>
                </a:lnTo>
                <a:lnTo>
                  <a:pt x="246" y="235"/>
                </a:lnTo>
                <a:lnTo>
                  <a:pt x="246" y="235"/>
                </a:lnTo>
                <a:close/>
              </a:path>
            </a:pathLst>
          </a:custGeom>
          <a:solidFill>
            <a:srgbClr val="254061"/>
          </a:solidFill>
          <a:ln w="324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CustomShape 71"/>
          <p:cNvSpPr/>
          <p:nvPr/>
        </p:nvSpPr>
        <p:spPr>
          <a:xfrm>
            <a:off x="3934800" y="4617000"/>
            <a:ext cx="658800" cy="523080"/>
          </a:xfrm>
          <a:custGeom>
            <a:avLst/>
            <a:gdLst/>
            <a:ahLst/>
            <a:rect l="l" t="t" r="r" b="b"/>
            <a:pathLst>
              <a:path w="190" h="151">
                <a:moveTo>
                  <a:pt x="184" y="117"/>
                </a:moveTo>
                <a:lnTo>
                  <a:pt x="184" y="117"/>
                </a:lnTo>
                <a:lnTo>
                  <a:pt x="181" y="117"/>
                </a:lnTo>
                <a:lnTo>
                  <a:pt x="177" y="115"/>
                </a:lnTo>
                <a:lnTo>
                  <a:pt x="176" y="112"/>
                </a:lnTo>
                <a:lnTo>
                  <a:pt x="168" y="107"/>
                </a:lnTo>
                <a:lnTo>
                  <a:pt x="168" y="96"/>
                </a:lnTo>
                <a:lnTo>
                  <a:pt x="158" y="89"/>
                </a:lnTo>
                <a:lnTo>
                  <a:pt x="156" y="83"/>
                </a:lnTo>
                <a:lnTo>
                  <a:pt x="147" y="82"/>
                </a:lnTo>
                <a:lnTo>
                  <a:pt x="145" y="75"/>
                </a:lnTo>
                <a:lnTo>
                  <a:pt x="136" y="75"/>
                </a:lnTo>
                <a:lnTo>
                  <a:pt x="131" y="59"/>
                </a:lnTo>
                <a:lnTo>
                  <a:pt x="122" y="48"/>
                </a:lnTo>
                <a:lnTo>
                  <a:pt x="128" y="25"/>
                </a:lnTo>
                <a:lnTo>
                  <a:pt x="135" y="27"/>
                </a:lnTo>
                <a:lnTo>
                  <a:pt x="136" y="27"/>
                </a:lnTo>
                <a:lnTo>
                  <a:pt x="131" y="23"/>
                </a:lnTo>
                <a:lnTo>
                  <a:pt x="110" y="19"/>
                </a:lnTo>
                <a:lnTo>
                  <a:pt x="103" y="25"/>
                </a:lnTo>
                <a:lnTo>
                  <a:pt x="94" y="14"/>
                </a:lnTo>
                <a:lnTo>
                  <a:pt x="83" y="9"/>
                </a:lnTo>
                <a:lnTo>
                  <a:pt x="64" y="0"/>
                </a:lnTo>
                <a:lnTo>
                  <a:pt x="44" y="3"/>
                </a:lnTo>
                <a:lnTo>
                  <a:pt x="39" y="3"/>
                </a:lnTo>
                <a:lnTo>
                  <a:pt x="42" y="7"/>
                </a:lnTo>
                <a:lnTo>
                  <a:pt x="42" y="7"/>
                </a:lnTo>
                <a:lnTo>
                  <a:pt x="40" y="18"/>
                </a:lnTo>
                <a:lnTo>
                  <a:pt x="40" y="30"/>
                </a:lnTo>
                <a:lnTo>
                  <a:pt x="40" y="30"/>
                </a:lnTo>
                <a:lnTo>
                  <a:pt x="40" y="35"/>
                </a:lnTo>
                <a:lnTo>
                  <a:pt x="40" y="41"/>
                </a:lnTo>
                <a:lnTo>
                  <a:pt x="37" y="46"/>
                </a:lnTo>
                <a:lnTo>
                  <a:pt x="37" y="46"/>
                </a:lnTo>
                <a:lnTo>
                  <a:pt x="32" y="46"/>
                </a:lnTo>
                <a:lnTo>
                  <a:pt x="24" y="48"/>
                </a:lnTo>
                <a:lnTo>
                  <a:pt x="21" y="48"/>
                </a:lnTo>
                <a:lnTo>
                  <a:pt x="21" y="48"/>
                </a:lnTo>
                <a:lnTo>
                  <a:pt x="19" y="48"/>
                </a:lnTo>
                <a:lnTo>
                  <a:pt x="16" y="51"/>
                </a:lnTo>
                <a:lnTo>
                  <a:pt x="16" y="59"/>
                </a:lnTo>
                <a:lnTo>
                  <a:pt x="16" y="59"/>
                </a:lnTo>
                <a:lnTo>
                  <a:pt x="16" y="62"/>
                </a:lnTo>
                <a:lnTo>
                  <a:pt x="12" y="62"/>
                </a:lnTo>
                <a:lnTo>
                  <a:pt x="5" y="62"/>
                </a:lnTo>
                <a:lnTo>
                  <a:pt x="5" y="62"/>
                </a:lnTo>
                <a:lnTo>
                  <a:pt x="5" y="62"/>
                </a:lnTo>
                <a:lnTo>
                  <a:pt x="3" y="64"/>
                </a:lnTo>
                <a:lnTo>
                  <a:pt x="3" y="67"/>
                </a:lnTo>
                <a:lnTo>
                  <a:pt x="0" y="73"/>
                </a:lnTo>
                <a:lnTo>
                  <a:pt x="0" y="73"/>
                </a:lnTo>
                <a:lnTo>
                  <a:pt x="0" y="73"/>
                </a:lnTo>
                <a:lnTo>
                  <a:pt x="0" y="75"/>
                </a:lnTo>
                <a:lnTo>
                  <a:pt x="3" y="75"/>
                </a:lnTo>
                <a:lnTo>
                  <a:pt x="8" y="76"/>
                </a:lnTo>
                <a:lnTo>
                  <a:pt x="8" y="76"/>
                </a:lnTo>
                <a:lnTo>
                  <a:pt x="12" y="80"/>
                </a:lnTo>
                <a:lnTo>
                  <a:pt x="14" y="82"/>
                </a:lnTo>
                <a:lnTo>
                  <a:pt x="14" y="85"/>
                </a:lnTo>
                <a:lnTo>
                  <a:pt x="14" y="85"/>
                </a:lnTo>
                <a:lnTo>
                  <a:pt x="19" y="87"/>
                </a:lnTo>
                <a:lnTo>
                  <a:pt x="24" y="89"/>
                </a:lnTo>
                <a:lnTo>
                  <a:pt x="28" y="91"/>
                </a:lnTo>
                <a:lnTo>
                  <a:pt x="28" y="91"/>
                </a:lnTo>
                <a:lnTo>
                  <a:pt x="28" y="92"/>
                </a:lnTo>
                <a:lnTo>
                  <a:pt x="28" y="94"/>
                </a:lnTo>
                <a:lnTo>
                  <a:pt x="24" y="101"/>
                </a:lnTo>
                <a:lnTo>
                  <a:pt x="24" y="101"/>
                </a:lnTo>
                <a:lnTo>
                  <a:pt x="21" y="107"/>
                </a:lnTo>
                <a:lnTo>
                  <a:pt x="19" y="107"/>
                </a:lnTo>
                <a:lnTo>
                  <a:pt x="19" y="108"/>
                </a:lnTo>
                <a:lnTo>
                  <a:pt x="19" y="108"/>
                </a:lnTo>
                <a:lnTo>
                  <a:pt x="21" y="112"/>
                </a:lnTo>
                <a:lnTo>
                  <a:pt x="21" y="115"/>
                </a:lnTo>
                <a:lnTo>
                  <a:pt x="62" y="130"/>
                </a:lnTo>
                <a:lnTo>
                  <a:pt x="67" y="131"/>
                </a:lnTo>
                <a:lnTo>
                  <a:pt x="67" y="131"/>
                </a:lnTo>
                <a:lnTo>
                  <a:pt x="69" y="135"/>
                </a:lnTo>
                <a:lnTo>
                  <a:pt x="72" y="137"/>
                </a:lnTo>
                <a:lnTo>
                  <a:pt x="74" y="140"/>
                </a:lnTo>
                <a:lnTo>
                  <a:pt x="74" y="140"/>
                </a:lnTo>
                <a:lnTo>
                  <a:pt x="78" y="131"/>
                </a:lnTo>
                <a:lnTo>
                  <a:pt x="80" y="130"/>
                </a:lnTo>
                <a:lnTo>
                  <a:pt x="83" y="128"/>
                </a:lnTo>
                <a:lnTo>
                  <a:pt x="83" y="128"/>
                </a:lnTo>
                <a:lnTo>
                  <a:pt x="83" y="128"/>
                </a:lnTo>
                <a:lnTo>
                  <a:pt x="97" y="133"/>
                </a:lnTo>
                <a:lnTo>
                  <a:pt x="104" y="137"/>
                </a:lnTo>
                <a:lnTo>
                  <a:pt x="154" y="149"/>
                </a:lnTo>
                <a:lnTo>
                  <a:pt x="154" y="149"/>
                </a:lnTo>
                <a:lnTo>
                  <a:pt x="156" y="147"/>
                </a:lnTo>
                <a:lnTo>
                  <a:pt x="160" y="147"/>
                </a:lnTo>
                <a:lnTo>
                  <a:pt x="161" y="147"/>
                </a:lnTo>
                <a:lnTo>
                  <a:pt x="161" y="147"/>
                </a:lnTo>
                <a:lnTo>
                  <a:pt x="167" y="151"/>
                </a:lnTo>
                <a:lnTo>
                  <a:pt x="168" y="151"/>
                </a:lnTo>
                <a:lnTo>
                  <a:pt x="170" y="151"/>
                </a:lnTo>
                <a:lnTo>
                  <a:pt x="170" y="151"/>
                </a:lnTo>
                <a:lnTo>
                  <a:pt x="170" y="146"/>
                </a:lnTo>
                <a:lnTo>
                  <a:pt x="170" y="144"/>
                </a:lnTo>
                <a:lnTo>
                  <a:pt x="170" y="144"/>
                </a:lnTo>
                <a:lnTo>
                  <a:pt x="172" y="144"/>
                </a:lnTo>
                <a:lnTo>
                  <a:pt x="172" y="144"/>
                </a:lnTo>
                <a:lnTo>
                  <a:pt x="181" y="146"/>
                </a:lnTo>
                <a:lnTo>
                  <a:pt x="183" y="147"/>
                </a:lnTo>
                <a:lnTo>
                  <a:pt x="184" y="146"/>
                </a:lnTo>
                <a:lnTo>
                  <a:pt x="184" y="146"/>
                </a:lnTo>
                <a:lnTo>
                  <a:pt x="190" y="144"/>
                </a:lnTo>
                <a:lnTo>
                  <a:pt x="184" y="128"/>
                </a:lnTo>
                <a:lnTo>
                  <a:pt x="184" y="128"/>
                </a:lnTo>
                <a:lnTo>
                  <a:pt x="186" y="124"/>
                </a:lnTo>
                <a:lnTo>
                  <a:pt x="184" y="121"/>
                </a:lnTo>
                <a:lnTo>
                  <a:pt x="184" y="117"/>
                </a:lnTo>
                <a:lnTo>
                  <a:pt x="184" y="117"/>
                </a:lnTo>
                <a:lnTo>
                  <a:pt x="184" y="117"/>
                </a:lnTo>
                <a:lnTo>
                  <a:pt x="184" y="117"/>
                </a:lnTo>
                <a:lnTo>
                  <a:pt x="184" y="117"/>
                </a:lnTo>
                <a:lnTo>
                  <a:pt x="184" y="117"/>
                </a:lnTo>
                <a:close/>
              </a:path>
            </a:pathLst>
          </a:custGeom>
          <a:solidFill>
            <a:srgbClr val="a3a3a3"/>
          </a:solidFill>
          <a:ln w="324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5" name="CustomShape 72"/>
          <p:cNvSpPr/>
          <p:nvPr/>
        </p:nvSpPr>
        <p:spPr>
          <a:xfrm>
            <a:off x="5161320" y="5086080"/>
            <a:ext cx="995760" cy="842760"/>
          </a:xfrm>
          <a:custGeom>
            <a:avLst/>
            <a:gdLst/>
            <a:ahLst/>
            <a:rect l="l" t="t" r="r" b="b"/>
            <a:pathLst>
              <a:path w="287" h="243">
                <a:moveTo>
                  <a:pt x="66" y="201"/>
                </a:moveTo>
                <a:lnTo>
                  <a:pt x="70" y="206"/>
                </a:lnTo>
                <a:lnTo>
                  <a:pt x="93" y="204"/>
                </a:lnTo>
                <a:lnTo>
                  <a:pt x="118" y="201"/>
                </a:lnTo>
                <a:lnTo>
                  <a:pt x="132" y="195"/>
                </a:lnTo>
                <a:lnTo>
                  <a:pt x="135" y="197"/>
                </a:lnTo>
                <a:lnTo>
                  <a:pt x="157" y="188"/>
                </a:lnTo>
                <a:lnTo>
                  <a:pt x="162" y="201"/>
                </a:lnTo>
                <a:lnTo>
                  <a:pt x="176" y="219"/>
                </a:lnTo>
                <a:lnTo>
                  <a:pt x="176" y="229"/>
                </a:lnTo>
                <a:lnTo>
                  <a:pt x="191" y="243"/>
                </a:lnTo>
                <a:lnTo>
                  <a:pt x="199" y="238"/>
                </a:lnTo>
                <a:lnTo>
                  <a:pt x="212" y="224"/>
                </a:lnTo>
                <a:lnTo>
                  <a:pt x="223" y="222"/>
                </a:lnTo>
                <a:lnTo>
                  <a:pt x="230" y="229"/>
                </a:lnTo>
                <a:lnTo>
                  <a:pt x="233" y="224"/>
                </a:lnTo>
                <a:lnTo>
                  <a:pt x="253" y="224"/>
                </a:lnTo>
                <a:lnTo>
                  <a:pt x="263" y="224"/>
                </a:lnTo>
                <a:lnTo>
                  <a:pt x="263" y="222"/>
                </a:lnTo>
                <a:lnTo>
                  <a:pt x="281" y="217"/>
                </a:lnTo>
                <a:lnTo>
                  <a:pt x="283" y="217"/>
                </a:lnTo>
                <a:lnTo>
                  <a:pt x="283" y="215"/>
                </a:lnTo>
                <a:lnTo>
                  <a:pt x="283" y="204"/>
                </a:lnTo>
                <a:lnTo>
                  <a:pt x="283" y="194"/>
                </a:lnTo>
                <a:lnTo>
                  <a:pt x="283" y="172"/>
                </a:lnTo>
                <a:lnTo>
                  <a:pt x="287" y="162"/>
                </a:lnTo>
                <a:lnTo>
                  <a:pt x="281" y="142"/>
                </a:lnTo>
                <a:lnTo>
                  <a:pt x="285" y="133"/>
                </a:lnTo>
                <a:lnTo>
                  <a:pt x="283" y="133"/>
                </a:lnTo>
                <a:lnTo>
                  <a:pt x="276" y="128"/>
                </a:lnTo>
                <a:lnTo>
                  <a:pt x="263" y="131"/>
                </a:lnTo>
                <a:lnTo>
                  <a:pt x="256" y="140"/>
                </a:lnTo>
                <a:lnTo>
                  <a:pt x="249" y="137"/>
                </a:lnTo>
                <a:lnTo>
                  <a:pt x="249" y="110"/>
                </a:lnTo>
                <a:lnTo>
                  <a:pt x="256" y="103"/>
                </a:lnTo>
                <a:lnTo>
                  <a:pt x="256" y="103"/>
                </a:lnTo>
                <a:lnTo>
                  <a:pt x="253" y="100"/>
                </a:lnTo>
                <a:lnTo>
                  <a:pt x="253" y="98"/>
                </a:lnTo>
                <a:lnTo>
                  <a:pt x="249" y="96"/>
                </a:lnTo>
                <a:lnTo>
                  <a:pt x="249" y="96"/>
                </a:lnTo>
                <a:lnTo>
                  <a:pt x="246" y="96"/>
                </a:lnTo>
                <a:lnTo>
                  <a:pt x="244" y="98"/>
                </a:lnTo>
                <a:lnTo>
                  <a:pt x="240" y="98"/>
                </a:lnTo>
                <a:lnTo>
                  <a:pt x="205" y="98"/>
                </a:lnTo>
                <a:lnTo>
                  <a:pt x="199" y="80"/>
                </a:lnTo>
                <a:lnTo>
                  <a:pt x="171" y="78"/>
                </a:lnTo>
                <a:lnTo>
                  <a:pt x="171" y="78"/>
                </a:lnTo>
                <a:lnTo>
                  <a:pt x="167" y="64"/>
                </a:lnTo>
                <a:lnTo>
                  <a:pt x="160" y="48"/>
                </a:lnTo>
                <a:lnTo>
                  <a:pt x="160" y="48"/>
                </a:lnTo>
                <a:lnTo>
                  <a:pt x="153" y="41"/>
                </a:lnTo>
                <a:lnTo>
                  <a:pt x="144" y="36"/>
                </a:lnTo>
                <a:lnTo>
                  <a:pt x="134" y="27"/>
                </a:lnTo>
                <a:lnTo>
                  <a:pt x="103" y="16"/>
                </a:lnTo>
                <a:lnTo>
                  <a:pt x="75" y="0"/>
                </a:lnTo>
                <a:lnTo>
                  <a:pt x="71" y="18"/>
                </a:lnTo>
                <a:lnTo>
                  <a:pt x="63" y="30"/>
                </a:lnTo>
                <a:lnTo>
                  <a:pt x="47" y="32"/>
                </a:lnTo>
                <a:lnTo>
                  <a:pt x="57" y="37"/>
                </a:lnTo>
                <a:lnTo>
                  <a:pt x="55" y="48"/>
                </a:lnTo>
                <a:lnTo>
                  <a:pt x="57" y="53"/>
                </a:lnTo>
                <a:lnTo>
                  <a:pt x="39" y="53"/>
                </a:lnTo>
                <a:lnTo>
                  <a:pt x="27" y="59"/>
                </a:lnTo>
                <a:lnTo>
                  <a:pt x="18" y="64"/>
                </a:lnTo>
                <a:lnTo>
                  <a:pt x="16" y="78"/>
                </a:lnTo>
                <a:lnTo>
                  <a:pt x="9" y="89"/>
                </a:lnTo>
                <a:lnTo>
                  <a:pt x="9" y="101"/>
                </a:lnTo>
                <a:lnTo>
                  <a:pt x="15" y="121"/>
                </a:lnTo>
                <a:lnTo>
                  <a:pt x="7" y="137"/>
                </a:lnTo>
                <a:lnTo>
                  <a:pt x="0" y="149"/>
                </a:lnTo>
                <a:lnTo>
                  <a:pt x="0" y="149"/>
                </a:lnTo>
                <a:lnTo>
                  <a:pt x="16" y="149"/>
                </a:lnTo>
                <a:lnTo>
                  <a:pt x="16" y="149"/>
                </a:lnTo>
                <a:lnTo>
                  <a:pt x="31" y="147"/>
                </a:lnTo>
                <a:lnTo>
                  <a:pt x="36" y="147"/>
                </a:lnTo>
                <a:lnTo>
                  <a:pt x="41" y="147"/>
                </a:lnTo>
                <a:lnTo>
                  <a:pt x="41" y="147"/>
                </a:lnTo>
                <a:lnTo>
                  <a:pt x="43" y="147"/>
                </a:lnTo>
                <a:lnTo>
                  <a:pt x="47" y="151"/>
                </a:lnTo>
                <a:lnTo>
                  <a:pt x="43" y="153"/>
                </a:lnTo>
                <a:lnTo>
                  <a:pt x="39" y="156"/>
                </a:lnTo>
                <a:lnTo>
                  <a:pt x="39" y="156"/>
                </a:lnTo>
                <a:lnTo>
                  <a:pt x="34" y="156"/>
                </a:lnTo>
                <a:lnTo>
                  <a:pt x="31" y="156"/>
                </a:lnTo>
                <a:lnTo>
                  <a:pt x="29" y="158"/>
                </a:lnTo>
                <a:lnTo>
                  <a:pt x="27" y="160"/>
                </a:lnTo>
                <a:lnTo>
                  <a:pt x="27" y="163"/>
                </a:lnTo>
                <a:lnTo>
                  <a:pt x="29" y="165"/>
                </a:lnTo>
                <a:lnTo>
                  <a:pt x="29" y="165"/>
                </a:lnTo>
                <a:lnTo>
                  <a:pt x="52" y="213"/>
                </a:lnTo>
                <a:lnTo>
                  <a:pt x="55" y="206"/>
                </a:lnTo>
                <a:lnTo>
                  <a:pt x="66" y="201"/>
                </a:lnTo>
                <a:lnTo>
                  <a:pt x="66" y="201"/>
                </a:lnTo>
                <a:lnTo>
                  <a:pt x="66" y="201"/>
                </a:lnTo>
                <a:lnTo>
                  <a:pt x="66" y="2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324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CustomShape 73"/>
          <p:cNvSpPr/>
          <p:nvPr/>
        </p:nvSpPr>
        <p:spPr>
          <a:xfrm>
            <a:off x="4730760" y="4682880"/>
            <a:ext cx="690120" cy="974880"/>
          </a:xfrm>
          <a:custGeom>
            <a:avLst/>
            <a:gdLst/>
            <a:ahLst/>
            <a:rect l="l" t="t" r="r" b="b"/>
            <a:pathLst>
              <a:path w="199" h="281">
                <a:moveTo>
                  <a:pt x="139" y="237"/>
                </a:moveTo>
                <a:lnTo>
                  <a:pt x="133" y="217"/>
                </a:lnTo>
                <a:lnTo>
                  <a:pt x="133" y="205"/>
                </a:lnTo>
                <a:lnTo>
                  <a:pt x="140" y="194"/>
                </a:lnTo>
                <a:lnTo>
                  <a:pt x="142" y="180"/>
                </a:lnTo>
                <a:lnTo>
                  <a:pt x="151" y="175"/>
                </a:lnTo>
                <a:lnTo>
                  <a:pt x="163" y="169"/>
                </a:lnTo>
                <a:lnTo>
                  <a:pt x="181" y="169"/>
                </a:lnTo>
                <a:lnTo>
                  <a:pt x="179" y="164"/>
                </a:lnTo>
                <a:lnTo>
                  <a:pt x="181" y="153"/>
                </a:lnTo>
                <a:lnTo>
                  <a:pt x="171" y="148"/>
                </a:lnTo>
                <a:lnTo>
                  <a:pt x="187" y="146"/>
                </a:lnTo>
                <a:lnTo>
                  <a:pt x="195" y="134"/>
                </a:lnTo>
                <a:lnTo>
                  <a:pt x="199" y="116"/>
                </a:lnTo>
                <a:lnTo>
                  <a:pt x="195" y="102"/>
                </a:lnTo>
                <a:lnTo>
                  <a:pt x="192" y="91"/>
                </a:lnTo>
                <a:lnTo>
                  <a:pt x="195" y="75"/>
                </a:lnTo>
                <a:lnTo>
                  <a:pt x="187" y="64"/>
                </a:lnTo>
                <a:lnTo>
                  <a:pt x="194" y="61"/>
                </a:lnTo>
                <a:lnTo>
                  <a:pt x="192" y="52"/>
                </a:lnTo>
                <a:lnTo>
                  <a:pt x="199" y="52"/>
                </a:lnTo>
                <a:lnTo>
                  <a:pt x="197" y="43"/>
                </a:lnTo>
                <a:lnTo>
                  <a:pt x="163" y="54"/>
                </a:lnTo>
                <a:lnTo>
                  <a:pt x="149" y="47"/>
                </a:lnTo>
                <a:lnTo>
                  <a:pt x="135" y="43"/>
                </a:lnTo>
                <a:lnTo>
                  <a:pt x="131" y="48"/>
                </a:lnTo>
                <a:lnTo>
                  <a:pt x="119" y="43"/>
                </a:lnTo>
                <a:lnTo>
                  <a:pt x="108" y="32"/>
                </a:lnTo>
                <a:lnTo>
                  <a:pt x="92" y="27"/>
                </a:lnTo>
                <a:lnTo>
                  <a:pt x="96" y="8"/>
                </a:lnTo>
                <a:lnTo>
                  <a:pt x="91" y="0"/>
                </a:lnTo>
                <a:lnTo>
                  <a:pt x="60" y="29"/>
                </a:lnTo>
                <a:lnTo>
                  <a:pt x="62" y="43"/>
                </a:lnTo>
                <a:lnTo>
                  <a:pt x="51" y="48"/>
                </a:lnTo>
                <a:lnTo>
                  <a:pt x="51" y="48"/>
                </a:lnTo>
                <a:lnTo>
                  <a:pt x="53" y="52"/>
                </a:lnTo>
                <a:lnTo>
                  <a:pt x="57" y="61"/>
                </a:lnTo>
                <a:lnTo>
                  <a:pt x="57" y="61"/>
                </a:lnTo>
                <a:lnTo>
                  <a:pt x="57" y="61"/>
                </a:lnTo>
                <a:lnTo>
                  <a:pt x="59" y="61"/>
                </a:lnTo>
                <a:lnTo>
                  <a:pt x="62" y="56"/>
                </a:lnTo>
                <a:lnTo>
                  <a:pt x="64" y="56"/>
                </a:lnTo>
                <a:lnTo>
                  <a:pt x="64" y="56"/>
                </a:lnTo>
                <a:lnTo>
                  <a:pt x="67" y="56"/>
                </a:lnTo>
                <a:lnTo>
                  <a:pt x="69" y="61"/>
                </a:lnTo>
                <a:lnTo>
                  <a:pt x="71" y="72"/>
                </a:lnTo>
                <a:lnTo>
                  <a:pt x="71" y="84"/>
                </a:lnTo>
                <a:lnTo>
                  <a:pt x="71" y="93"/>
                </a:lnTo>
                <a:lnTo>
                  <a:pt x="71" y="93"/>
                </a:lnTo>
                <a:lnTo>
                  <a:pt x="71" y="93"/>
                </a:lnTo>
                <a:lnTo>
                  <a:pt x="69" y="95"/>
                </a:lnTo>
                <a:lnTo>
                  <a:pt x="69" y="95"/>
                </a:lnTo>
                <a:lnTo>
                  <a:pt x="62" y="93"/>
                </a:lnTo>
                <a:lnTo>
                  <a:pt x="57" y="93"/>
                </a:lnTo>
                <a:lnTo>
                  <a:pt x="53" y="91"/>
                </a:lnTo>
                <a:lnTo>
                  <a:pt x="53" y="91"/>
                </a:lnTo>
                <a:lnTo>
                  <a:pt x="51" y="91"/>
                </a:lnTo>
                <a:lnTo>
                  <a:pt x="51" y="91"/>
                </a:lnTo>
                <a:lnTo>
                  <a:pt x="51" y="93"/>
                </a:lnTo>
                <a:lnTo>
                  <a:pt x="50" y="96"/>
                </a:lnTo>
                <a:lnTo>
                  <a:pt x="50" y="98"/>
                </a:lnTo>
                <a:lnTo>
                  <a:pt x="44" y="98"/>
                </a:lnTo>
                <a:lnTo>
                  <a:pt x="44" y="98"/>
                </a:lnTo>
                <a:lnTo>
                  <a:pt x="43" y="102"/>
                </a:lnTo>
                <a:lnTo>
                  <a:pt x="41" y="102"/>
                </a:lnTo>
                <a:lnTo>
                  <a:pt x="39" y="105"/>
                </a:lnTo>
                <a:lnTo>
                  <a:pt x="35" y="111"/>
                </a:lnTo>
                <a:lnTo>
                  <a:pt x="34" y="121"/>
                </a:lnTo>
                <a:lnTo>
                  <a:pt x="23" y="123"/>
                </a:lnTo>
                <a:lnTo>
                  <a:pt x="18" y="132"/>
                </a:lnTo>
                <a:lnTo>
                  <a:pt x="19" y="137"/>
                </a:lnTo>
                <a:lnTo>
                  <a:pt x="18" y="139"/>
                </a:lnTo>
                <a:lnTo>
                  <a:pt x="14" y="139"/>
                </a:lnTo>
                <a:lnTo>
                  <a:pt x="11" y="148"/>
                </a:lnTo>
                <a:lnTo>
                  <a:pt x="7" y="150"/>
                </a:lnTo>
                <a:lnTo>
                  <a:pt x="7" y="150"/>
                </a:lnTo>
                <a:lnTo>
                  <a:pt x="12" y="152"/>
                </a:lnTo>
                <a:lnTo>
                  <a:pt x="14" y="152"/>
                </a:lnTo>
                <a:lnTo>
                  <a:pt x="16" y="155"/>
                </a:lnTo>
                <a:lnTo>
                  <a:pt x="16" y="155"/>
                </a:lnTo>
                <a:lnTo>
                  <a:pt x="16" y="159"/>
                </a:lnTo>
                <a:lnTo>
                  <a:pt x="16" y="162"/>
                </a:lnTo>
                <a:lnTo>
                  <a:pt x="14" y="171"/>
                </a:lnTo>
                <a:lnTo>
                  <a:pt x="12" y="178"/>
                </a:lnTo>
                <a:lnTo>
                  <a:pt x="11" y="180"/>
                </a:lnTo>
                <a:lnTo>
                  <a:pt x="12" y="185"/>
                </a:lnTo>
                <a:lnTo>
                  <a:pt x="12" y="185"/>
                </a:lnTo>
                <a:lnTo>
                  <a:pt x="16" y="187"/>
                </a:lnTo>
                <a:lnTo>
                  <a:pt x="16" y="189"/>
                </a:lnTo>
                <a:lnTo>
                  <a:pt x="14" y="189"/>
                </a:lnTo>
                <a:lnTo>
                  <a:pt x="14" y="189"/>
                </a:lnTo>
                <a:lnTo>
                  <a:pt x="12" y="192"/>
                </a:lnTo>
                <a:lnTo>
                  <a:pt x="11" y="194"/>
                </a:lnTo>
                <a:lnTo>
                  <a:pt x="11" y="198"/>
                </a:lnTo>
                <a:lnTo>
                  <a:pt x="9" y="203"/>
                </a:lnTo>
                <a:lnTo>
                  <a:pt x="9" y="203"/>
                </a:lnTo>
                <a:lnTo>
                  <a:pt x="7" y="203"/>
                </a:lnTo>
                <a:lnTo>
                  <a:pt x="3" y="200"/>
                </a:lnTo>
                <a:lnTo>
                  <a:pt x="0" y="200"/>
                </a:lnTo>
                <a:lnTo>
                  <a:pt x="0" y="203"/>
                </a:lnTo>
                <a:lnTo>
                  <a:pt x="0" y="203"/>
                </a:lnTo>
                <a:lnTo>
                  <a:pt x="0" y="205"/>
                </a:lnTo>
                <a:lnTo>
                  <a:pt x="0" y="208"/>
                </a:lnTo>
                <a:lnTo>
                  <a:pt x="0" y="210"/>
                </a:lnTo>
                <a:lnTo>
                  <a:pt x="0" y="212"/>
                </a:lnTo>
                <a:lnTo>
                  <a:pt x="0" y="212"/>
                </a:lnTo>
                <a:lnTo>
                  <a:pt x="9" y="212"/>
                </a:lnTo>
                <a:lnTo>
                  <a:pt x="11" y="212"/>
                </a:lnTo>
                <a:lnTo>
                  <a:pt x="12" y="214"/>
                </a:lnTo>
                <a:lnTo>
                  <a:pt x="12" y="214"/>
                </a:lnTo>
                <a:lnTo>
                  <a:pt x="14" y="219"/>
                </a:lnTo>
                <a:lnTo>
                  <a:pt x="16" y="219"/>
                </a:lnTo>
                <a:lnTo>
                  <a:pt x="16" y="217"/>
                </a:lnTo>
                <a:lnTo>
                  <a:pt x="16" y="217"/>
                </a:lnTo>
                <a:lnTo>
                  <a:pt x="19" y="216"/>
                </a:lnTo>
                <a:lnTo>
                  <a:pt x="19" y="216"/>
                </a:lnTo>
                <a:lnTo>
                  <a:pt x="23" y="216"/>
                </a:lnTo>
                <a:lnTo>
                  <a:pt x="23" y="217"/>
                </a:lnTo>
                <a:lnTo>
                  <a:pt x="23" y="217"/>
                </a:lnTo>
                <a:lnTo>
                  <a:pt x="27" y="217"/>
                </a:lnTo>
                <a:lnTo>
                  <a:pt x="27" y="217"/>
                </a:lnTo>
                <a:lnTo>
                  <a:pt x="28" y="216"/>
                </a:lnTo>
                <a:lnTo>
                  <a:pt x="28" y="212"/>
                </a:lnTo>
                <a:lnTo>
                  <a:pt x="28" y="212"/>
                </a:lnTo>
                <a:lnTo>
                  <a:pt x="30" y="210"/>
                </a:lnTo>
                <a:lnTo>
                  <a:pt x="30" y="210"/>
                </a:lnTo>
                <a:lnTo>
                  <a:pt x="32" y="212"/>
                </a:lnTo>
                <a:lnTo>
                  <a:pt x="32" y="212"/>
                </a:lnTo>
                <a:lnTo>
                  <a:pt x="32" y="216"/>
                </a:lnTo>
                <a:lnTo>
                  <a:pt x="35" y="228"/>
                </a:lnTo>
                <a:lnTo>
                  <a:pt x="35" y="228"/>
                </a:lnTo>
                <a:lnTo>
                  <a:pt x="34" y="231"/>
                </a:lnTo>
                <a:lnTo>
                  <a:pt x="32" y="235"/>
                </a:lnTo>
                <a:lnTo>
                  <a:pt x="32" y="237"/>
                </a:lnTo>
                <a:lnTo>
                  <a:pt x="32" y="237"/>
                </a:lnTo>
                <a:lnTo>
                  <a:pt x="32" y="237"/>
                </a:lnTo>
                <a:lnTo>
                  <a:pt x="35" y="237"/>
                </a:lnTo>
                <a:lnTo>
                  <a:pt x="39" y="237"/>
                </a:lnTo>
                <a:lnTo>
                  <a:pt x="43" y="237"/>
                </a:lnTo>
                <a:lnTo>
                  <a:pt x="43" y="235"/>
                </a:lnTo>
                <a:lnTo>
                  <a:pt x="43" y="235"/>
                </a:lnTo>
                <a:lnTo>
                  <a:pt x="39" y="230"/>
                </a:lnTo>
                <a:lnTo>
                  <a:pt x="41" y="228"/>
                </a:lnTo>
                <a:lnTo>
                  <a:pt x="43" y="231"/>
                </a:lnTo>
                <a:lnTo>
                  <a:pt x="43" y="231"/>
                </a:lnTo>
                <a:lnTo>
                  <a:pt x="48" y="235"/>
                </a:lnTo>
                <a:lnTo>
                  <a:pt x="51" y="240"/>
                </a:lnTo>
                <a:lnTo>
                  <a:pt x="55" y="246"/>
                </a:lnTo>
                <a:lnTo>
                  <a:pt x="55" y="247"/>
                </a:lnTo>
                <a:lnTo>
                  <a:pt x="59" y="247"/>
                </a:lnTo>
                <a:lnTo>
                  <a:pt x="59" y="247"/>
                </a:lnTo>
                <a:lnTo>
                  <a:pt x="67" y="244"/>
                </a:lnTo>
                <a:lnTo>
                  <a:pt x="71" y="244"/>
                </a:lnTo>
                <a:lnTo>
                  <a:pt x="73" y="244"/>
                </a:lnTo>
                <a:lnTo>
                  <a:pt x="73" y="246"/>
                </a:lnTo>
                <a:lnTo>
                  <a:pt x="73" y="246"/>
                </a:lnTo>
                <a:lnTo>
                  <a:pt x="69" y="249"/>
                </a:lnTo>
                <a:lnTo>
                  <a:pt x="64" y="251"/>
                </a:lnTo>
                <a:lnTo>
                  <a:pt x="57" y="255"/>
                </a:lnTo>
                <a:lnTo>
                  <a:pt x="57" y="255"/>
                </a:lnTo>
                <a:lnTo>
                  <a:pt x="53" y="256"/>
                </a:lnTo>
                <a:lnTo>
                  <a:pt x="51" y="260"/>
                </a:lnTo>
                <a:lnTo>
                  <a:pt x="48" y="265"/>
                </a:lnTo>
                <a:lnTo>
                  <a:pt x="48" y="265"/>
                </a:lnTo>
                <a:lnTo>
                  <a:pt x="50" y="269"/>
                </a:lnTo>
                <a:lnTo>
                  <a:pt x="50" y="269"/>
                </a:lnTo>
                <a:lnTo>
                  <a:pt x="51" y="269"/>
                </a:lnTo>
                <a:lnTo>
                  <a:pt x="53" y="269"/>
                </a:lnTo>
                <a:lnTo>
                  <a:pt x="57" y="269"/>
                </a:lnTo>
                <a:lnTo>
                  <a:pt x="62" y="267"/>
                </a:lnTo>
                <a:lnTo>
                  <a:pt x="64" y="269"/>
                </a:lnTo>
                <a:lnTo>
                  <a:pt x="69" y="269"/>
                </a:lnTo>
                <a:lnTo>
                  <a:pt x="69" y="269"/>
                </a:lnTo>
                <a:lnTo>
                  <a:pt x="71" y="272"/>
                </a:lnTo>
                <a:lnTo>
                  <a:pt x="73" y="278"/>
                </a:lnTo>
                <a:lnTo>
                  <a:pt x="76" y="281"/>
                </a:lnTo>
                <a:lnTo>
                  <a:pt x="76" y="281"/>
                </a:lnTo>
                <a:lnTo>
                  <a:pt x="78" y="279"/>
                </a:lnTo>
                <a:lnTo>
                  <a:pt x="78" y="279"/>
                </a:lnTo>
                <a:lnTo>
                  <a:pt x="89" y="274"/>
                </a:lnTo>
                <a:lnTo>
                  <a:pt x="92" y="272"/>
                </a:lnTo>
                <a:lnTo>
                  <a:pt x="99" y="271"/>
                </a:lnTo>
                <a:lnTo>
                  <a:pt x="99" y="271"/>
                </a:lnTo>
                <a:lnTo>
                  <a:pt x="110" y="271"/>
                </a:lnTo>
                <a:lnTo>
                  <a:pt x="115" y="269"/>
                </a:lnTo>
                <a:lnTo>
                  <a:pt x="119" y="269"/>
                </a:lnTo>
                <a:lnTo>
                  <a:pt x="119" y="269"/>
                </a:lnTo>
                <a:lnTo>
                  <a:pt x="123" y="265"/>
                </a:lnTo>
                <a:lnTo>
                  <a:pt x="124" y="265"/>
                </a:lnTo>
                <a:lnTo>
                  <a:pt x="131" y="253"/>
                </a:lnTo>
                <a:lnTo>
                  <a:pt x="139" y="237"/>
                </a:lnTo>
                <a:lnTo>
                  <a:pt x="139" y="237"/>
                </a:lnTo>
                <a:lnTo>
                  <a:pt x="139" y="237"/>
                </a:lnTo>
                <a:lnTo>
                  <a:pt x="139" y="237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324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74"/>
          <p:cNvSpPr/>
          <p:nvPr/>
        </p:nvSpPr>
        <p:spPr>
          <a:xfrm>
            <a:off x="3420720" y="4474440"/>
            <a:ext cx="658800" cy="703800"/>
          </a:xfrm>
          <a:custGeom>
            <a:avLst/>
            <a:gdLst/>
            <a:ahLst/>
            <a:rect l="l" t="t" r="r" b="b"/>
            <a:pathLst>
              <a:path w="190" h="203">
                <a:moveTo>
                  <a:pt x="167" y="149"/>
                </a:moveTo>
                <a:lnTo>
                  <a:pt x="167" y="149"/>
                </a:lnTo>
                <a:lnTo>
                  <a:pt x="167" y="148"/>
                </a:lnTo>
                <a:lnTo>
                  <a:pt x="169" y="148"/>
                </a:lnTo>
                <a:lnTo>
                  <a:pt x="172" y="142"/>
                </a:lnTo>
                <a:lnTo>
                  <a:pt x="172" y="142"/>
                </a:lnTo>
                <a:lnTo>
                  <a:pt x="176" y="135"/>
                </a:lnTo>
                <a:lnTo>
                  <a:pt x="176" y="133"/>
                </a:lnTo>
                <a:lnTo>
                  <a:pt x="176" y="132"/>
                </a:lnTo>
                <a:lnTo>
                  <a:pt x="176" y="132"/>
                </a:lnTo>
                <a:lnTo>
                  <a:pt x="172" y="130"/>
                </a:lnTo>
                <a:lnTo>
                  <a:pt x="167" y="128"/>
                </a:lnTo>
                <a:lnTo>
                  <a:pt x="162" y="126"/>
                </a:lnTo>
                <a:lnTo>
                  <a:pt x="162" y="126"/>
                </a:lnTo>
                <a:lnTo>
                  <a:pt x="162" y="123"/>
                </a:lnTo>
                <a:lnTo>
                  <a:pt x="160" y="121"/>
                </a:lnTo>
                <a:lnTo>
                  <a:pt x="156" y="117"/>
                </a:lnTo>
                <a:lnTo>
                  <a:pt x="156" y="117"/>
                </a:lnTo>
                <a:lnTo>
                  <a:pt x="151" y="116"/>
                </a:lnTo>
                <a:lnTo>
                  <a:pt x="148" y="116"/>
                </a:lnTo>
                <a:lnTo>
                  <a:pt x="148" y="114"/>
                </a:lnTo>
                <a:lnTo>
                  <a:pt x="148" y="114"/>
                </a:lnTo>
                <a:lnTo>
                  <a:pt x="148" y="114"/>
                </a:lnTo>
                <a:lnTo>
                  <a:pt x="151" y="108"/>
                </a:lnTo>
                <a:lnTo>
                  <a:pt x="151" y="105"/>
                </a:lnTo>
                <a:lnTo>
                  <a:pt x="153" y="103"/>
                </a:lnTo>
                <a:lnTo>
                  <a:pt x="153" y="103"/>
                </a:lnTo>
                <a:lnTo>
                  <a:pt x="153" y="103"/>
                </a:lnTo>
                <a:lnTo>
                  <a:pt x="160" y="103"/>
                </a:lnTo>
                <a:lnTo>
                  <a:pt x="164" y="103"/>
                </a:lnTo>
                <a:lnTo>
                  <a:pt x="164" y="100"/>
                </a:lnTo>
                <a:lnTo>
                  <a:pt x="164" y="100"/>
                </a:lnTo>
                <a:lnTo>
                  <a:pt x="164" y="92"/>
                </a:lnTo>
                <a:lnTo>
                  <a:pt x="167" y="89"/>
                </a:lnTo>
                <a:lnTo>
                  <a:pt x="169" y="89"/>
                </a:lnTo>
                <a:lnTo>
                  <a:pt x="169" y="89"/>
                </a:lnTo>
                <a:lnTo>
                  <a:pt x="172" y="89"/>
                </a:lnTo>
                <a:lnTo>
                  <a:pt x="180" y="87"/>
                </a:lnTo>
                <a:lnTo>
                  <a:pt x="185" y="87"/>
                </a:lnTo>
                <a:lnTo>
                  <a:pt x="185" y="87"/>
                </a:lnTo>
                <a:lnTo>
                  <a:pt x="188" y="82"/>
                </a:lnTo>
                <a:lnTo>
                  <a:pt x="188" y="76"/>
                </a:lnTo>
                <a:lnTo>
                  <a:pt x="188" y="71"/>
                </a:lnTo>
                <a:lnTo>
                  <a:pt x="188" y="71"/>
                </a:lnTo>
                <a:lnTo>
                  <a:pt x="188" y="59"/>
                </a:lnTo>
                <a:lnTo>
                  <a:pt x="190" y="48"/>
                </a:lnTo>
                <a:lnTo>
                  <a:pt x="187" y="44"/>
                </a:lnTo>
                <a:lnTo>
                  <a:pt x="172" y="28"/>
                </a:lnTo>
                <a:lnTo>
                  <a:pt x="172" y="28"/>
                </a:lnTo>
                <a:lnTo>
                  <a:pt x="171" y="30"/>
                </a:lnTo>
                <a:lnTo>
                  <a:pt x="167" y="32"/>
                </a:lnTo>
                <a:lnTo>
                  <a:pt x="165" y="32"/>
                </a:lnTo>
                <a:lnTo>
                  <a:pt x="164" y="30"/>
                </a:lnTo>
                <a:lnTo>
                  <a:pt x="164" y="30"/>
                </a:lnTo>
                <a:lnTo>
                  <a:pt x="164" y="28"/>
                </a:lnTo>
                <a:lnTo>
                  <a:pt x="164" y="28"/>
                </a:lnTo>
                <a:lnTo>
                  <a:pt x="156" y="25"/>
                </a:lnTo>
                <a:lnTo>
                  <a:pt x="151" y="20"/>
                </a:lnTo>
                <a:lnTo>
                  <a:pt x="144" y="12"/>
                </a:lnTo>
                <a:lnTo>
                  <a:pt x="144" y="12"/>
                </a:lnTo>
                <a:lnTo>
                  <a:pt x="135" y="5"/>
                </a:lnTo>
                <a:lnTo>
                  <a:pt x="132" y="2"/>
                </a:lnTo>
                <a:lnTo>
                  <a:pt x="128" y="0"/>
                </a:lnTo>
                <a:lnTo>
                  <a:pt x="126" y="0"/>
                </a:lnTo>
                <a:lnTo>
                  <a:pt x="126" y="0"/>
                </a:lnTo>
                <a:lnTo>
                  <a:pt x="121" y="2"/>
                </a:lnTo>
                <a:lnTo>
                  <a:pt x="114" y="4"/>
                </a:lnTo>
                <a:lnTo>
                  <a:pt x="114" y="4"/>
                </a:lnTo>
                <a:lnTo>
                  <a:pt x="119" y="5"/>
                </a:lnTo>
                <a:lnTo>
                  <a:pt x="123" y="7"/>
                </a:lnTo>
                <a:lnTo>
                  <a:pt x="123" y="7"/>
                </a:lnTo>
                <a:lnTo>
                  <a:pt x="124" y="9"/>
                </a:lnTo>
                <a:lnTo>
                  <a:pt x="123" y="11"/>
                </a:lnTo>
                <a:lnTo>
                  <a:pt x="116" y="12"/>
                </a:lnTo>
                <a:lnTo>
                  <a:pt x="116" y="12"/>
                </a:lnTo>
                <a:lnTo>
                  <a:pt x="114" y="14"/>
                </a:lnTo>
                <a:lnTo>
                  <a:pt x="112" y="18"/>
                </a:lnTo>
                <a:lnTo>
                  <a:pt x="110" y="21"/>
                </a:lnTo>
                <a:lnTo>
                  <a:pt x="108" y="23"/>
                </a:lnTo>
                <a:lnTo>
                  <a:pt x="108" y="23"/>
                </a:lnTo>
                <a:lnTo>
                  <a:pt x="107" y="25"/>
                </a:lnTo>
                <a:lnTo>
                  <a:pt x="107" y="27"/>
                </a:lnTo>
                <a:lnTo>
                  <a:pt x="108" y="30"/>
                </a:lnTo>
                <a:lnTo>
                  <a:pt x="112" y="39"/>
                </a:lnTo>
                <a:lnTo>
                  <a:pt x="112" y="39"/>
                </a:lnTo>
                <a:lnTo>
                  <a:pt x="112" y="41"/>
                </a:lnTo>
                <a:lnTo>
                  <a:pt x="112" y="41"/>
                </a:lnTo>
                <a:lnTo>
                  <a:pt x="108" y="41"/>
                </a:lnTo>
                <a:lnTo>
                  <a:pt x="103" y="36"/>
                </a:lnTo>
                <a:lnTo>
                  <a:pt x="103" y="36"/>
                </a:lnTo>
                <a:lnTo>
                  <a:pt x="101" y="34"/>
                </a:lnTo>
                <a:lnTo>
                  <a:pt x="100" y="34"/>
                </a:lnTo>
                <a:lnTo>
                  <a:pt x="98" y="36"/>
                </a:lnTo>
                <a:lnTo>
                  <a:pt x="98" y="36"/>
                </a:lnTo>
                <a:lnTo>
                  <a:pt x="94" y="39"/>
                </a:lnTo>
                <a:lnTo>
                  <a:pt x="91" y="39"/>
                </a:lnTo>
                <a:lnTo>
                  <a:pt x="84" y="36"/>
                </a:lnTo>
                <a:lnTo>
                  <a:pt x="84" y="36"/>
                </a:lnTo>
                <a:lnTo>
                  <a:pt x="82" y="36"/>
                </a:lnTo>
                <a:lnTo>
                  <a:pt x="82" y="36"/>
                </a:lnTo>
                <a:lnTo>
                  <a:pt x="78" y="41"/>
                </a:lnTo>
                <a:lnTo>
                  <a:pt x="75" y="44"/>
                </a:lnTo>
                <a:lnTo>
                  <a:pt x="73" y="44"/>
                </a:lnTo>
                <a:lnTo>
                  <a:pt x="71" y="44"/>
                </a:lnTo>
                <a:lnTo>
                  <a:pt x="71" y="44"/>
                </a:lnTo>
                <a:lnTo>
                  <a:pt x="69" y="44"/>
                </a:lnTo>
                <a:lnTo>
                  <a:pt x="68" y="44"/>
                </a:lnTo>
                <a:lnTo>
                  <a:pt x="68" y="41"/>
                </a:lnTo>
                <a:lnTo>
                  <a:pt x="68" y="36"/>
                </a:lnTo>
                <a:lnTo>
                  <a:pt x="68" y="32"/>
                </a:lnTo>
                <a:lnTo>
                  <a:pt x="68" y="32"/>
                </a:lnTo>
                <a:lnTo>
                  <a:pt x="68" y="30"/>
                </a:lnTo>
                <a:lnTo>
                  <a:pt x="66" y="30"/>
                </a:lnTo>
                <a:lnTo>
                  <a:pt x="64" y="32"/>
                </a:lnTo>
                <a:lnTo>
                  <a:pt x="60" y="34"/>
                </a:lnTo>
                <a:lnTo>
                  <a:pt x="60" y="34"/>
                </a:lnTo>
                <a:lnTo>
                  <a:pt x="59" y="32"/>
                </a:lnTo>
                <a:lnTo>
                  <a:pt x="59" y="32"/>
                </a:lnTo>
                <a:lnTo>
                  <a:pt x="59" y="30"/>
                </a:lnTo>
                <a:lnTo>
                  <a:pt x="59" y="28"/>
                </a:lnTo>
                <a:lnTo>
                  <a:pt x="60" y="25"/>
                </a:lnTo>
                <a:lnTo>
                  <a:pt x="62" y="21"/>
                </a:lnTo>
                <a:lnTo>
                  <a:pt x="62" y="20"/>
                </a:lnTo>
                <a:lnTo>
                  <a:pt x="60" y="18"/>
                </a:lnTo>
                <a:lnTo>
                  <a:pt x="60" y="18"/>
                </a:lnTo>
                <a:lnTo>
                  <a:pt x="57" y="12"/>
                </a:lnTo>
                <a:lnTo>
                  <a:pt x="48" y="9"/>
                </a:lnTo>
                <a:lnTo>
                  <a:pt x="48" y="9"/>
                </a:lnTo>
                <a:lnTo>
                  <a:pt x="44" y="9"/>
                </a:lnTo>
                <a:lnTo>
                  <a:pt x="43" y="9"/>
                </a:lnTo>
                <a:lnTo>
                  <a:pt x="41" y="12"/>
                </a:lnTo>
                <a:lnTo>
                  <a:pt x="37" y="18"/>
                </a:lnTo>
                <a:lnTo>
                  <a:pt x="32" y="20"/>
                </a:lnTo>
                <a:lnTo>
                  <a:pt x="32" y="20"/>
                </a:lnTo>
                <a:lnTo>
                  <a:pt x="30" y="21"/>
                </a:lnTo>
                <a:lnTo>
                  <a:pt x="30" y="21"/>
                </a:lnTo>
                <a:lnTo>
                  <a:pt x="30" y="25"/>
                </a:lnTo>
                <a:lnTo>
                  <a:pt x="32" y="30"/>
                </a:lnTo>
                <a:lnTo>
                  <a:pt x="37" y="34"/>
                </a:lnTo>
                <a:lnTo>
                  <a:pt x="37" y="34"/>
                </a:lnTo>
                <a:lnTo>
                  <a:pt x="39" y="41"/>
                </a:lnTo>
                <a:lnTo>
                  <a:pt x="39" y="44"/>
                </a:lnTo>
                <a:lnTo>
                  <a:pt x="39" y="50"/>
                </a:lnTo>
                <a:lnTo>
                  <a:pt x="37" y="55"/>
                </a:lnTo>
                <a:lnTo>
                  <a:pt x="37" y="55"/>
                </a:lnTo>
                <a:lnTo>
                  <a:pt x="37" y="55"/>
                </a:lnTo>
                <a:lnTo>
                  <a:pt x="37" y="59"/>
                </a:lnTo>
                <a:lnTo>
                  <a:pt x="41" y="59"/>
                </a:lnTo>
                <a:lnTo>
                  <a:pt x="50" y="59"/>
                </a:lnTo>
                <a:lnTo>
                  <a:pt x="50" y="59"/>
                </a:lnTo>
                <a:lnTo>
                  <a:pt x="53" y="60"/>
                </a:lnTo>
                <a:lnTo>
                  <a:pt x="59" y="62"/>
                </a:lnTo>
                <a:lnTo>
                  <a:pt x="68" y="68"/>
                </a:lnTo>
                <a:lnTo>
                  <a:pt x="68" y="68"/>
                </a:lnTo>
                <a:lnTo>
                  <a:pt x="75" y="69"/>
                </a:lnTo>
                <a:lnTo>
                  <a:pt x="80" y="71"/>
                </a:lnTo>
                <a:lnTo>
                  <a:pt x="87" y="69"/>
                </a:lnTo>
                <a:lnTo>
                  <a:pt x="87" y="69"/>
                </a:lnTo>
                <a:lnTo>
                  <a:pt x="92" y="68"/>
                </a:lnTo>
                <a:lnTo>
                  <a:pt x="94" y="69"/>
                </a:lnTo>
                <a:lnTo>
                  <a:pt x="101" y="71"/>
                </a:lnTo>
                <a:lnTo>
                  <a:pt x="101" y="71"/>
                </a:lnTo>
                <a:lnTo>
                  <a:pt x="103" y="71"/>
                </a:lnTo>
                <a:lnTo>
                  <a:pt x="103" y="73"/>
                </a:lnTo>
                <a:lnTo>
                  <a:pt x="100" y="75"/>
                </a:lnTo>
                <a:lnTo>
                  <a:pt x="100" y="75"/>
                </a:lnTo>
                <a:lnTo>
                  <a:pt x="91" y="80"/>
                </a:lnTo>
                <a:lnTo>
                  <a:pt x="84" y="85"/>
                </a:lnTo>
                <a:lnTo>
                  <a:pt x="84" y="85"/>
                </a:lnTo>
                <a:lnTo>
                  <a:pt x="82" y="89"/>
                </a:lnTo>
                <a:lnTo>
                  <a:pt x="82" y="89"/>
                </a:lnTo>
                <a:lnTo>
                  <a:pt x="80" y="96"/>
                </a:lnTo>
                <a:lnTo>
                  <a:pt x="80" y="96"/>
                </a:lnTo>
                <a:lnTo>
                  <a:pt x="78" y="100"/>
                </a:lnTo>
                <a:lnTo>
                  <a:pt x="75" y="100"/>
                </a:lnTo>
                <a:lnTo>
                  <a:pt x="68" y="94"/>
                </a:lnTo>
                <a:lnTo>
                  <a:pt x="68" y="94"/>
                </a:lnTo>
                <a:lnTo>
                  <a:pt x="64" y="92"/>
                </a:lnTo>
                <a:lnTo>
                  <a:pt x="62" y="92"/>
                </a:lnTo>
                <a:lnTo>
                  <a:pt x="60" y="92"/>
                </a:lnTo>
                <a:lnTo>
                  <a:pt x="57" y="94"/>
                </a:lnTo>
                <a:lnTo>
                  <a:pt x="57" y="94"/>
                </a:lnTo>
                <a:lnTo>
                  <a:pt x="48" y="101"/>
                </a:lnTo>
                <a:lnTo>
                  <a:pt x="44" y="101"/>
                </a:lnTo>
                <a:lnTo>
                  <a:pt x="41" y="105"/>
                </a:lnTo>
                <a:lnTo>
                  <a:pt x="41" y="105"/>
                </a:lnTo>
                <a:lnTo>
                  <a:pt x="37" y="110"/>
                </a:lnTo>
                <a:lnTo>
                  <a:pt x="32" y="114"/>
                </a:lnTo>
                <a:lnTo>
                  <a:pt x="28" y="124"/>
                </a:lnTo>
                <a:lnTo>
                  <a:pt x="28" y="124"/>
                </a:lnTo>
                <a:lnTo>
                  <a:pt x="27" y="128"/>
                </a:lnTo>
                <a:lnTo>
                  <a:pt x="21" y="130"/>
                </a:lnTo>
                <a:lnTo>
                  <a:pt x="12" y="135"/>
                </a:lnTo>
                <a:lnTo>
                  <a:pt x="12" y="135"/>
                </a:lnTo>
                <a:lnTo>
                  <a:pt x="11" y="140"/>
                </a:lnTo>
                <a:lnTo>
                  <a:pt x="7" y="144"/>
                </a:lnTo>
                <a:lnTo>
                  <a:pt x="4" y="153"/>
                </a:lnTo>
                <a:lnTo>
                  <a:pt x="4" y="153"/>
                </a:lnTo>
                <a:lnTo>
                  <a:pt x="0" y="162"/>
                </a:lnTo>
                <a:lnTo>
                  <a:pt x="4" y="158"/>
                </a:lnTo>
                <a:lnTo>
                  <a:pt x="5" y="172"/>
                </a:lnTo>
                <a:lnTo>
                  <a:pt x="12" y="165"/>
                </a:lnTo>
                <a:lnTo>
                  <a:pt x="16" y="167"/>
                </a:lnTo>
                <a:lnTo>
                  <a:pt x="18" y="171"/>
                </a:lnTo>
                <a:lnTo>
                  <a:pt x="25" y="172"/>
                </a:lnTo>
                <a:lnTo>
                  <a:pt x="32" y="183"/>
                </a:lnTo>
                <a:lnTo>
                  <a:pt x="30" y="188"/>
                </a:lnTo>
                <a:lnTo>
                  <a:pt x="30" y="188"/>
                </a:lnTo>
                <a:lnTo>
                  <a:pt x="23" y="188"/>
                </a:lnTo>
                <a:lnTo>
                  <a:pt x="20" y="192"/>
                </a:lnTo>
                <a:lnTo>
                  <a:pt x="18" y="194"/>
                </a:lnTo>
                <a:lnTo>
                  <a:pt x="18" y="194"/>
                </a:lnTo>
                <a:lnTo>
                  <a:pt x="18" y="196"/>
                </a:lnTo>
                <a:lnTo>
                  <a:pt x="21" y="203"/>
                </a:lnTo>
                <a:lnTo>
                  <a:pt x="21" y="203"/>
                </a:lnTo>
                <a:lnTo>
                  <a:pt x="23" y="203"/>
                </a:lnTo>
                <a:lnTo>
                  <a:pt x="23" y="203"/>
                </a:lnTo>
                <a:lnTo>
                  <a:pt x="37" y="199"/>
                </a:lnTo>
                <a:lnTo>
                  <a:pt x="37" y="199"/>
                </a:lnTo>
                <a:lnTo>
                  <a:pt x="57" y="199"/>
                </a:lnTo>
                <a:lnTo>
                  <a:pt x="57" y="199"/>
                </a:lnTo>
                <a:lnTo>
                  <a:pt x="57" y="190"/>
                </a:lnTo>
                <a:lnTo>
                  <a:pt x="57" y="185"/>
                </a:lnTo>
                <a:lnTo>
                  <a:pt x="57" y="181"/>
                </a:lnTo>
                <a:lnTo>
                  <a:pt x="60" y="181"/>
                </a:lnTo>
                <a:lnTo>
                  <a:pt x="60" y="181"/>
                </a:lnTo>
                <a:lnTo>
                  <a:pt x="64" y="176"/>
                </a:lnTo>
                <a:lnTo>
                  <a:pt x="69" y="176"/>
                </a:lnTo>
                <a:lnTo>
                  <a:pt x="75" y="174"/>
                </a:lnTo>
                <a:lnTo>
                  <a:pt x="100" y="188"/>
                </a:lnTo>
                <a:lnTo>
                  <a:pt x="100" y="188"/>
                </a:lnTo>
                <a:lnTo>
                  <a:pt x="103" y="190"/>
                </a:lnTo>
                <a:lnTo>
                  <a:pt x="105" y="190"/>
                </a:lnTo>
                <a:lnTo>
                  <a:pt x="105" y="188"/>
                </a:lnTo>
                <a:lnTo>
                  <a:pt x="105" y="188"/>
                </a:lnTo>
                <a:lnTo>
                  <a:pt x="105" y="188"/>
                </a:lnTo>
                <a:lnTo>
                  <a:pt x="101" y="181"/>
                </a:lnTo>
                <a:lnTo>
                  <a:pt x="94" y="172"/>
                </a:lnTo>
                <a:lnTo>
                  <a:pt x="87" y="162"/>
                </a:lnTo>
                <a:lnTo>
                  <a:pt x="87" y="158"/>
                </a:lnTo>
                <a:lnTo>
                  <a:pt x="87" y="156"/>
                </a:lnTo>
                <a:lnTo>
                  <a:pt x="87" y="156"/>
                </a:lnTo>
                <a:lnTo>
                  <a:pt x="91" y="153"/>
                </a:lnTo>
                <a:lnTo>
                  <a:pt x="94" y="155"/>
                </a:lnTo>
                <a:lnTo>
                  <a:pt x="94" y="155"/>
                </a:lnTo>
                <a:lnTo>
                  <a:pt x="100" y="156"/>
                </a:lnTo>
                <a:lnTo>
                  <a:pt x="101" y="158"/>
                </a:lnTo>
                <a:lnTo>
                  <a:pt x="101" y="158"/>
                </a:lnTo>
                <a:lnTo>
                  <a:pt x="103" y="156"/>
                </a:lnTo>
                <a:lnTo>
                  <a:pt x="105" y="156"/>
                </a:lnTo>
                <a:lnTo>
                  <a:pt x="105" y="156"/>
                </a:lnTo>
                <a:lnTo>
                  <a:pt x="94" y="149"/>
                </a:lnTo>
                <a:lnTo>
                  <a:pt x="89" y="144"/>
                </a:lnTo>
                <a:lnTo>
                  <a:pt x="87" y="144"/>
                </a:lnTo>
                <a:lnTo>
                  <a:pt x="87" y="142"/>
                </a:lnTo>
                <a:lnTo>
                  <a:pt x="87" y="142"/>
                </a:lnTo>
                <a:lnTo>
                  <a:pt x="91" y="142"/>
                </a:lnTo>
                <a:lnTo>
                  <a:pt x="94" y="142"/>
                </a:lnTo>
                <a:lnTo>
                  <a:pt x="100" y="142"/>
                </a:lnTo>
                <a:lnTo>
                  <a:pt x="103" y="142"/>
                </a:lnTo>
                <a:lnTo>
                  <a:pt x="103" y="142"/>
                </a:lnTo>
                <a:lnTo>
                  <a:pt x="103" y="140"/>
                </a:lnTo>
                <a:lnTo>
                  <a:pt x="101" y="135"/>
                </a:lnTo>
                <a:lnTo>
                  <a:pt x="100" y="133"/>
                </a:lnTo>
                <a:lnTo>
                  <a:pt x="100" y="133"/>
                </a:lnTo>
                <a:lnTo>
                  <a:pt x="100" y="133"/>
                </a:lnTo>
                <a:lnTo>
                  <a:pt x="103" y="133"/>
                </a:lnTo>
                <a:lnTo>
                  <a:pt x="105" y="133"/>
                </a:lnTo>
                <a:lnTo>
                  <a:pt x="107" y="135"/>
                </a:lnTo>
                <a:lnTo>
                  <a:pt x="108" y="135"/>
                </a:lnTo>
                <a:lnTo>
                  <a:pt x="108" y="135"/>
                </a:lnTo>
                <a:lnTo>
                  <a:pt x="108" y="133"/>
                </a:lnTo>
                <a:lnTo>
                  <a:pt x="108" y="132"/>
                </a:lnTo>
                <a:lnTo>
                  <a:pt x="108" y="130"/>
                </a:lnTo>
                <a:lnTo>
                  <a:pt x="110" y="130"/>
                </a:lnTo>
                <a:lnTo>
                  <a:pt x="110" y="130"/>
                </a:lnTo>
                <a:lnTo>
                  <a:pt x="114" y="132"/>
                </a:lnTo>
                <a:lnTo>
                  <a:pt x="116" y="133"/>
                </a:lnTo>
                <a:lnTo>
                  <a:pt x="116" y="133"/>
                </a:lnTo>
                <a:lnTo>
                  <a:pt x="116" y="137"/>
                </a:lnTo>
                <a:lnTo>
                  <a:pt x="119" y="140"/>
                </a:lnTo>
                <a:lnTo>
                  <a:pt x="121" y="140"/>
                </a:lnTo>
                <a:lnTo>
                  <a:pt x="121" y="140"/>
                </a:lnTo>
                <a:lnTo>
                  <a:pt x="123" y="142"/>
                </a:lnTo>
                <a:lnTo>
                  <a:pt x="124" y="144"/>
                </a:lnTo>
                <a:lnTo>
                  <a:pt x="124" y="146"/>
                </a:lnTo>
                <a:lnTo>
                  <a:pt x="126" y="146"/>
                </a:lnTo>
                <a:lnTo>
                  <a:pt x="126" y="146"/>
                </a:lnTo>
                <a:lnTo>
                  <a:pt x="128" y="146"/>
                </a:lnTo>
                <a:lnTo>
                  <a:pt x="132" y="148"/>
                </a:lnTo>
                <a:lnTo>
                  <a:pt x="133" y="148"/>
                </a:lnTo>
                <a:lnTo>
                  <a:pt x="140" y="151"/>
                </a:lnTo>
                <a:lnTo>
                  <a:pt x="140" y="151"/>
                </a:lnTo>
                <a:lnTo>
                  <a:pt x="140" y="153"/>
                </a:lnTo>
                <a:lnTo>
                  <a:pt x="139" y="155"/>
                </a:lnTo>
                <a:lnTo>
                  <a:pt x="140" y="156"/>
                </a:lnTo>
                <a:lnTo>
                  <a:pt x="140" y="156"/>
                </a:lnTo>
                <a:lnTo>
                  <a:pt x="144" y="153"/>
                </a:lnTo>
                <a:lnTo>
                  <a:pt x="148" y="153"/>
                </a:lnTo>
                <a:lnTo>
                  <a:pt x="165" y="156"/>
                </a:lnTo>
                <a:lnTo>
                  <a:pt x="169" y="156"/>
                </a:lnTo>
                <a:lnTo>
                  <a:pt x="169" y="156"/>
                </a:lnTo>
                <a:lnTo>
                  <a:pt x="169" y="153"/>
                </a:lnTo>
                <a:lnTo>
                  <a:pt x="167" y="149"/>
                </a:lnTo>
                <a:lnTo>
                  <a:pt x="167" y="149"/>
                </a:lnTo>
                <a:lnTo>
                  <a:pt x="167" y="149"/>
                </a:lnTo>
                <a:lnTo>
                  <a:pt x="167" y="149"/>
                </a:lnTo>
                <a:lnTo>
                  <a:pt x="167" y="149"/>
                </a:lnTo>
                <a:close/>
              </a:path>
            </a:pathLst>
          </a:custGeom>
          <a:solidFill>
            <a:srgbClr val="a3a3a3"/>
          </a:solidFill>
          <a:ln w="324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8" name="CustomShape 75"/>
          <p:cNvSpPr/>
          <p:nvPr/>
        </p:nvSpPr>
        <p:spPr>
          <a:xfrm>
            <a:off x="5380200" y="4512600"/>
            <a:ext cx="1319040" cy="1058400"/>
          </a:xfrm>
          <a:custGeom>
            <a:avLst/>
            <a:gdLst/>
            <a:ahLst/>
            <a:rect l="l" t="t" r="r" b="b"/>
            <a:pathLst>
              <a:path w="380" h="305">
                <a:moveTo>
                  <a:pt x="248" y="293"/>
                </a:moveTo>
                <a:lnTo>
                  <a:pt x="248" y="293"/>
                </a:lnTo>
                <a:lnTo>
                  <a:pt x="252" y="293"/>
                </a:lnTo>
                <a:lnTo>
                  <a:pt x="256" y="293"/>
                </a:lnTo>
                <a:lnTo>
                  <a:pt x="257" y="293"/>
                </a:lnTo>
                <a:lnTo>
                  <a:pt x="257" y="293"/>
                </a:lnTo>
                <a:lnTo>
                  <a:pt x="268" y="284"/>
                </a:lnTo>
                <a:lnTo>
                  <a:pt x="277" y="280"/>
                </a:lnTo>
                <a:lnTo>
                  <a:pt x="280" y="279"/>
                </a:lnTo>
                <a:lnTo>
                  <a:pt x="282" y="279"/>
                </a:lnTo>
                <a:lnTo>
                  <a:pt x="282" y="279"/>
                </a:lnTo>
                <a:lnTo>
                  <a:pt x="291" y="282"/>
                </a:lnTo>
                <a:lnTo>
                  <a:pt x="295" y="282"/>
                </a:lnTo>
                <a:lnTo>
                  <a:pt x="300" y="282"/>
                </a:lnTo>
                <a:lnTo>
                  <a:pt x="300" y="282"/>
                </a:lnTo>
                <a:lnTo>
                  <a:pt x="305" y="282"/>
                </a:lnTo>
                <a:lnTo>
                  <a:pt x="311" y="284"/>
                </a:lnTo>
                <a:lnTo>
                  <a:pt x="320" y="286"/>
                </a:lnTo>
                <a:lnTo>
                  <a:pt x="320" y="286"/>
                </a:lnTo>
                <a:lnTo>
                  <a:pt x="323" y="286"/>
                </a:lnTo>
                <a:lnTo>
                  <a:pt x="330" y="284"/>
                </a:lnTo>
                <a:lnTo>
                  <a:pt x="341" y="280"/>
                </a:lnTo>
                <a:lnTo>
                  <a:pt x="341" y="280"/>
                </a:lnTo>
                <a:lnTo>
                  <a:pt x="346" y="279"/>
                </a:lnTo>
                <a:lnTo>
                  <a:pt x="352" y="279"/>
                </a:lnTo>
                <a:lnTo>
                  <a:pt x="352" y="277"/>
                </a:lnTo>
                <a:lnTo>
                  <a:pt x="355" y="272"/>
                </a:lnTo>
                <a:lnTo>
                  <a:pt x="353" y="263"/>
                </a:lnTo>
                <a:lnTo>
                  <a:pt x="360" y="252"/>
                </a:lnTo>
                <a:lnTo>
                  <a:pt x="366" y="245"/>
                </a:lnTo>
                <a:lnTo>
                  <a:pt x="373" y="241"/>
                </a:lnTo>
                <a:lnTo>
                  <a:pt x="378" y="241"/>
                </a:lnTo>
                <a:lnTo>
                  <a:pt x="380" y="222"/>
                </a:lnTo>
                <a:lnTo>
                  <a:pt x="366" y="218"/>
                </a:lnTo>
                <a:lnTo>
                  <a:pt x="346" y="208"/>
                </a:lnTo>
                <a:lnTo>
                  <a:pt x="346" y="208"/>
                </a:lnTo>
                <a:lnTo>
                  <a:pt x="350" y="201"/>
                </a:lnTo>
                <a:lnTo>
                  <a:pt x="350" y="195"/>
                </a:lnTo>
                <a:lnTo>
                  <a:pt x="346" y="188"/>
                </a:lnTo>
                <a:lnTo>
                  <a:pt x="346" y="188"/>
                </a:lnTo>
                <a:lnTo>
                  <a:pt x="346" y="186"/>
                </a:lnTo>
                <a:lnTo>
                  <a:pt x="350" y="183"/>
                </a:lnTo>
                <a:lnTo>
                  <a:pt x="359" y="174"/>
                </a:lnTo>
                <a:lnTo>
                  <a:pt x="375" y="163"/>
                </a:lnTo>
                <a:lnTo>
                  <a:pt x="373" y="151"/>
                </a:lnTo>
                <a:lnTo>
                  <a:pt x="352" y="147"/>
                </a:lnTo>
                <a:lnTo>
                  <a:pt x="350" y="131"/>
                </a:lnTo>
                <a:lnTo>
                  <a:pt x="341" y="122"/>
                </a:lnTo>
                <a:lnTo>
                  <a:pt x="337" y="113"/>
                </a:lnTo>
                <a:lnTo>
                  <a:pt x="337" y="113"/>
                </a:lnTo>
                <a:lnTo>
                  <a:pt x="321" y="110"/>
                </a:lnTo>
                <a:lnTo>
                  <a:pt x="309" y="105"/>
                </a:lnTo>
                <a:lnTo>
                  <a:pt x="298" y="105"/>
                </a:lnTo>
                <a:lnTo>
                  <a:pt x="298" y="105"/>
                </a:lnTo>
                <a:lnTo>
                  <a:pt x="291" y="105"/>
                </a:lnTo>
                <a:lnTo>
                  <a:pt x="282" y="101"/>
                </a:lnTo>
                <a:lnTo>
                  <a:pt x="273" y="101"/>
                </a:lnTo>
                <a:lnTo>
                  <a:pt x="284" y="81"/>
                </a:lnTo>
                <a:lnTo>
                  <a:pt x="280" y="49"/>
                </a:lnTo>
                <a:lnTo>
                  <a:pt x="273" y="49"/>
                </a:lnTo>
                <a:lnTo>
                  <a:pt x="273" y="49"/>
                </a:lnTo>
                <a:lnTo>
                  <a:pt x="268" y="44"/>
                </a:lnTo>
                <a:lnTo>
                  <a:pt x="263" y="41"/>
                </a:lnTo>
                <a:lnTo>
                  <a:pt x="257" y="37"/>
                </a:lnTo>
                <a:lnTo>
                  <a:pt x="257" y="37"/>
                </a:lnTo>
                <a:lnTo>
                  <a:pt x="256" y="35"/>
                </a:lnTo>
                <a:lnTo>
                  <a:pt x="250" y="35"/>
                </a:lnTo>
                <a:lnTo>
                  <a:pt x="240" y="39"/>
                </a:lnTo>
                <a:lnTo>
                  <a:pt x="232" y="44"/>
                </a:lnTo>
                <a:lnTo>
                  <a:pt x="227" y="48"/>
                </a:lnTo>
                <a:lnTo>
                  <a:pt x="227" y="48"/>
                </a:lnTo>
                <a:lnTo>
                  <a:pt x="222" y="51"/>
                </a:lnTo>
                <a:lnTo>
                  <a:pt x="218" y="51"/>
                </a:lnTo>
                <a:lnTo>
                  <a:pt x="218" y="51"/>
                </a:lnTo>
                <a:lnTo>
                  <a:pt x="216" y="51"/>
                </a:lnTo>
                <a:lnTo>
                  <a:pt x="213" y="48"/>
                </a:lnTo>
                <a:lnTo>
                  <a:pt x="209" y="44"/>
                </a:lnTo>
                <a:lnTo>
                  <a:pt x="204" y="42"/>
                </a:lnTo>
                <a:lnTo>
                  <a:pt x="204" y="42"/>
                </a:lnTo>
                <a:lnTo>
                  <a:pt x="197" y="39"/>
                </a:lnTo>
                <a:lnTo>
                  <a:pt x="195" y="37"/>
                </a:lnTo>
                <a:lnTo>
                  <a:pt x="193" y="37"/>
                </a:lnTo>
                <a:lnTo>
                  <a:pt x="193" y="37"/>
                </a:lnTo>
                <a:lnTo>
                  <a:pt x="193" y="33"/>
                </a:lnTo>
                <a:lnTo>
                  <a:pt x="193" y="32"/>
                </a:lnTo>
                <a:lnTo>
                  <a:pt x="190" y="32"/>
                </a:lnTo>
                <a:lnTo>
                  <a:pt x="190" y="32"/>
                </a:lnTo>
                <a:lnTo>
                  <a:pt x="177" y="30"/>
                </a:lnTo>
                <a:lnTo>
                  <a:pt x="163" y="30"/>
                </a:lnTo>
                <a:lnTo>
                  <a:pt x="163" y="30"/>
                </a:lnTo>
                <a:lnTo>
                  <a:pt x="158" y="28"/>
                </a:lnTo>
                <a:lnTo>
                  <a:pt x="154" y="25"/>
                </a:lnTo>
                <a:lnTo>
                  <a:pt x="152" y="21"/>
                </a:lnTo>
                <a:lnTo>
                  <a:pt x="152" y="17"/>
                </a:lnTo>
                <a:lnTo>
                  <a:pt x="152" y="17"/>
                </a:lnTo>
                <a:lnTo>
                  <a:pt x="151" y="17"/>
                </a:lnTo>
                <a:lnTo>
                  <a:pt x="149" y="16"/>
                </a:lnTo>
                <a:lnTo>
                  <a:pt x="142" y="14"/>
                </a:lnTo>
                <a:lnTo>
                  <a:pt x="126" y="10"/>
                </a:lnTo>
                <a:lnTo>
                  <a:pt x="126" y="10"/>
                </a:lnTo>
                <a:lnTo>
                  <a:pt x="120" y="9"/>
                </a:lnTo>
                <a:lnTo>
                  <a:pt x="113" y="7"/>
                </a:lnTo>
                <a:lnTo>
                  <a:pt x="106" y="1"/>
                </a:lnTo>
                <a:lnTo>
                  <a:pt x="104" y="0"/>
                </a:lnTo>
                <a:lnTo>
                  <a:pt x="104" y="0"/>
                </a:lnTo>
                <a:lnTo>
                  <a:pt x="101" y="0"/>
                </a:lnTo>
                <a:lnTo>
                  <a:pt x="99" y="1"/>
                </a:lnTo>
                <a:lnTo>
                  <a:pt x="99" y="3"/>
                </a:lnTo>
                <a:lnTo>
                  <a:pt x="97" y="9"/>
                </a:lnTo>
                <a:lnTo>
                  <a:pt x="96" y="12"/>
                </a:lnTo>
                <a:lnTo>
                  <a:pt x="96" y="12"/>
                </a:lnTo>
                <a:lnTo>
                  <a:pt x="87" y="25"/>
                </a:lnTo>
                <a:lnTo>
                  <a:pt x="78" y="33"/>
                </a:lnTo>
                <a:lnTo>
                  <a:pt x="78" y="33"/>
                </a:lnTo>
                <a:lnTo>
                  <a:pt x="74" y="42"/>
                </a:lnTo>
                <a:lnTo>
                  <a:pt x="71" y="51"/>
                </a:lnTo>
                <a:lnTo>
                  <a:pt x="69" y="53"/>
                </a:lnTo>
                <a:lnTo>
                  <a:pt x="65" y="55"/>
                </a:lnTo>
                <a:lnTo>
                  <a:pt x="65" y="55"/>
                </a:lnTo>
                <a:lnTo>
                  <a:pt x="53" y="57"/>
                </a:lnTo>
                <a:lnTo>
                  <a:pt x="48" y="60"/>
                </a:lnTo>
                <a:lnTo>
                  <a:pt x="44" y="62"/>
                </a:lnTo>
                <a:lnTo>
                  <a:pt x="44" y="62"/>
                </a:lnTo>
                <a:lnTo>
                  <a:pt x="35" y="65"/>
                </a:lnTo>
                <a:lnTo>
                  <a:pt x="33" y="71"/>
                </a:lnTo>
                <a:lnTo>
                  <a:pt x="32" y="74"/>
                </a:lnTo>
                <a:lnTo>
                  <a:pt x="32" y="74"/>
                </a:lnTo>
                <a:lnTo>
                  <a:pt x="30" y="78"/>
                </a:lnTo>
                <a:lnTo>
                  <a:pt x="21" y="81"/>
                </a:lnTo>
                <a:lnTo>
                  <a:pt x="12" y="92"/>
                </a:lnTo>
                <a:lnTo>
                  <a:pt x="10" y="92"/>
                </a:lnTo>
                <a:lnTo>
                  <a:pt x="12" y="101"/>
                </a:lnTo>
                <a:lnTo>
                  <a:pt x="5" y="101"/>
                </a:lnTo>
                <a:lnTo>
                  <a:pt x="7" y="110"/>
                </a:lnTo>
                <a:lnTo>
                  <a:pt x="0" y="113"/>
                </a:lnTo>
                <a:lnTo>
                  <a:pt x="8" y="124"/>
                </a:lnTo>
                <a:lnTo>
                  <a:pt x="5" y="140"/>
                </a:lnTo>
                <a:lnTo>
                  <a:pt x="8" y="151"/>
                </a:lnTo>
                <a:lnTo>
                  <a:pt x="12" y="165"/>
                </a:lnTo>
                <a:lnTo>
                  <a:pt x="40" y="181"/>
                </a:lnTo>
                <a:lnTo>
                  <a:pt x="71" y="192"/>
                </a:lnTo>
                <a:lnTo>
                  <a:pt x="71" y="192"/>
                </a:lnTo>
                <a:lnTo>
                  <a:pt x="81" y="201"/>
                </a:lnTo>
                <a:lnTo>
                  <a:pt x="90" y="206"/>
                </a:lnTo>
                <a:lnTo>
                  <a:pt x="97" y="213"/>
                </a:lnTo>
                <a:lnTo>
                  <a:pt x="97" y="213"/>
                </a:lnTo>
                <a:lnTo>
                  <a:pt x="104" y="229"/>
                </a:lnTo>
                <a:lnTo>
                  <a:pt x="108" y="243"/>
                </a:lnTo>
                <a:lnTo>
                  <a:pt x="136" y="245"/>
                </a:lnTo>
                <a:lnTo>
                  <a:pt x="142" y="263"/>
                </a:lnTo>
                <a:lnTo>
                  <a:pt x="177" y="263"/>
                </a:lnTo>
                <a:lnTo>
                  <a:pt x="177" y="263"/>
                </a:lnTo>
                <a:lnTo>
                  <a:pt x="181" y="263"/>
                </a:lnTo>
                <a:lnTo>
                  <a:pt x="183" y="261"/>
                </a:lnTo>
                <a:lnTo>
                  <a:pt x="186" y="261"/>
                </a:lnTo>
                <a:lnTo>
                  <a:pt x="186" y="261"/>
                </a:lnTo>
                <a:lnTo>
                  <a:pt x="190" y="263"/>
                </a:lnTo>
                <a:lnTo>
                  <a:pt x="190" y="265"/>
                </a:lnTo>
                <a:lnTo>
                  <a:pt x="193" y="268"/>
                </a:lnTo>
                <a:lnTo>
                  <a:pt x="186" y="275"/>
                </a:lnTo>
                <a:lnTo>
                  <a:pt x="186" y="302"/>
                </a:lnTo>
                <a:lnTo>
                  <a:pt x="193" y="305"/>
                </a:lnTo>
                <a:lnTo>
                  <a:pt x="200" y="296"/>
                </a:lnTo>
                <a:lnTo>
                  <a:pt x="213" y="293"/>
                </a:lnTo>
                <a:lnTo>
                  <a:pt x="220" y="298"/>
                </a:lnTo>
                <a:lnTo>
                  <a:pt x="222" y="298"/>
                </a:lnTo>
                <a:lnTo>
                  <a:pt x="222" y="295"/>
                </a:lnTo>
                <a:lnTo>
                  <a:pt x="248" y="293"/>
                </a:lnTo>
                <a:lnTo>
                  <a:pt x="248" y="293"/>
                </a:lnTo>
                <a:lnTo>
                  <a:pt x="248" y="293"/>
                </a:lnTo>
                <a:lnTo>
                  <a:pt x="248" y="293"/>
                </a:lnTo>
                <a:close/>
              </a:path>
            </a:pathLst>
          </a:custGeom>
          <a:solidFill>
            <a:srgbClr val="a3a3a3"/>
          </a:solidFill>
          <a:ln w="324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9" name="CustomShape 76"/>
          <p:cNvSpPr/>
          <p:nvPr/>
        </p:nvSpPr>
        <p:spPr>
          <a:xfrm>
            <a:off x="5342040" y="5739120"/>
            <a:ext cx="954000" cy="745560"/>
          </a:xfrm>
          <a:custGeom>
            <a:avLst/>
            <a:gdLst/>
            <a:ahLst/>
            <a:rect l="l" t="t" r="r" b="b"/>
            <a:pathLst>
              <a:path w="275" h="215">
                <a:moveTo>
                  <a:pt x="169" y="207"/>
                </a:moveTo>
                <a:lnTo>
                  <a:pt x="169" y="207"/>
                </a:lnTo>
                <a:lnTo>
                  <a:pt x="156" y="191"/>
                </a:lnTo>
                <a:lnTo>
                  <a:pt x="156" y="191"/>
                </a:lnTo>
                <a:lnTo>
                  <a:pt x="165" y="185"/>
                </a:lnTo>
                <a:lnTo>
                  <a:pt x="174" y="180"/>
                </a:lnTo>
                <a:lnTo>
                  <a:pt x="181" y="178"/>
                </a:lnTo>
                <a:lnTo>
                  <a:pt x="181" y="178"/>
                </a:lnTo>
                <a:lnTo>
                  <a:pt x="203" y="175"/>
                </a:lnTo>
                <a:lnTo>
                  <a:pt x="211" y="171"/>
                </a:lnTo>
                <a:lnTo>
                  <a:pt x="215" y="169"/>
                </a:lnTo>
                <a:lnTo>
                  <a:pt x="220" y="167"/>
                </a:lnTo>
                <a:lnTo>
                  <a:pt x="220" y="167"/>
                </a:lnTo>
                <a:lnTo>
                  <a:pt x="224" y="159"/>
                </a:lnTo>
                <a:lnTo>
                  <a:pt x="227" y="155"/>
                </a:lnTo>
                <a:lnTo>
                  <a:pt x="229" y="155"/>
                </a:lnTo>
                <a:lnTo>
                  <a:pt x="229" y="155"/>
                </a:lnTo>
                <a:lnTo>
                  <a:pt x="242" y="157"/>
                </a:lnTo>
                <a:lnTo>
                  <a:pt x="247" y="157"/>
                </a:lnTo>
                <a:lnTo>
                  <a:pt x="249" y="157"/>
                </a:lnTo>
                <a:lnTo>
                  <a:pt x="251" y="155"/>
                </a:lnTo>
                <a:lnTo>
                  <a:pt x="251" y="155"/>
                </a:lnTo>
                <a:lnTo>
                  <a:pt x="251" y="155"/>
                </a:lnTo>
                <a:lnTo>
                  <a:pt x="252" y="151"/>
                </a:lnTo>
                <a:lnTo>
                  <a:pt x="251" y="144"/>
                </a:lnTo>
                <a:lnTo>
                  <a:pt x="251" y="139"/>
                </a:lnTo>
                <a:lnTo>
                  <a:pt x="251" y="137"/>
                </a:lnTo>
                <a:lnTo>
                  <a:pt x="252" y="135"/>
                </a:lnTo>
                <a:lnTo>
                  <a:pt x="252" y="135"/>
                </a:lnTo>
                <a:lnTo>
                  <a:pt x="261" y="134"/>
                </a:lnTo>
                <a:lnTo>
                  <a:pt x="268" y="132"/>
                </a:lnTo>
                <a:lnTo>
                  <a:pt x="268" y="132"/>
                </a:lnTo>
                <a:lnTo>
                  <a:pt x="272" y="130"/>
                </a:lnTo>
                <a:lnTo>
                  <a:pt x="268" y="123"/>
                </a:lnTo>
                <a:lnTo>
                  <a:pt x="274" y="118"/>
                </a:lnTo>
                <a:lnTo>
                  <a:pt x="274" y="112"/>
                </a:lnTo>
                <a:lnTo>
                  <a:pt x="263" y="100"/>
                </a:lnTo>
                <a:lnTo>
                  <a:pt x="272" y="96"/>
                </a:lnTo>
                <a:lnTo>
                  <a:pt x="275" y="89"/>
                </a:lnTo>
                <a:lnTo>
                  <a:pt x="265" y="86"/>
                </a:lnTo>
                <a:lnTo>
                  <a:pt x="256" y="57"/>
                </a:lnTo>
                <a:lnTo>
                  <a:pt x="249" y="50"/>
                </a:lnTo>
                <a:lnTo>
                  <a:pt x="243" y="45"/>
                </a:lnTo>
                <a:lnTo>
                  <a:pt x="238" y="43"/>
                </a:lnTo>
                <a:lnTo>
                  <a:pt x="231" y="29"/>
                </a:lnTo>
                <a:lnTo>
                  <a:pt x="229" y="29"/>
                </a:lnTo>
                <a:lnTo>
                  <a:pt x="211" y="34"/>
                </a:lnTo>
                <a:lnTo>
                  <a:pt x="211" y="36"/>
                </a:lnTo>
                <a:lnTo>
                  <a:pt x="201" y="36"/>
                </a:lnTo>
                <a:lnTo>
                  <a:pt x="181" y="36"/>
                </a:lnTo>
                <a:lnTo>
                  <a:pt x="178" y="41"/>
                </a:lnTo>
                <a:lnTo>
                  <a:pt x="171" y="34"/>
                </a:lnTo>
                <a:lnTo>
                  <a:pt x="160" y="36"/>
                </a:lnTo>
                <a:lnTo>
                  <a:pt x="147" y="50"/>
                </a:lnTo>
                <a:lnTo>
                  <a:pt x="139" y="55"/>
                </a:lnTo>
                <a:lnTo>
                  <a:pt x="124" y="41"/>
                </a:lnTo>
                <a:lnTo>
                  <a:pt x="124" y="31"/>
                </a:lnTo>
                <a:lnTo>
                  <a:pt x="110" y="13"/>
                </a:lnTo>
                <a:lnTo>
                  <a:pt x="105" y="0"/>
                </a:lnTo>
                <a:lnTo>
                  <a:pt x="83" y="9"/>
                </a:lnTo>
                <a:lnTo>
                  <a:pt x="80" y="7"/>
                </a:lnTo>
                <a:lnTo>
                  <a:pt x="66" y="13"/>
                </a:lnTo>
                <a:lnTo>
                  <a:pt x="41" y="16"/>
                </a:lnTo>
                <a:lnTo>
                  <a:pt x="18" y="18"/>
                </a:lnTo>
                <a:lnTo>
                  <a:pt x="14" y="13"/>
                </a:lnTo>
                <a:lnTo>
                  <a:pt x="3" y="18"/>
                </a:lnTo>
                <a:lnTo>
                  <a:pt x="0" y="25"/>
                </a:lnTo>
                <a:lnTo>
                  <a:pt x="0" y="25"/>
                </a:lnTo>
                <a:lnTo>
                  <a:pt x="2" y="29"/>
                </a:lnTo>
                <a:lnTo>
                  <a:pt x="2" y="29"/>
                </a:lnTo>
                <a:lnTo>
                  <a:pt x="5" y="45"/>
                </a:lnTo>
                <a:lnTo>
                  <a:pt x="11" y="71"/>
                </a:lnTo>
                <a:lnTo>
                  <a:pt x="18" y="116"/>
                </a:lnTo>
                <a:lnTo>
                  <a:pt x="18" y="116"/>
                </a:lnTo>
                <a:lnTo>
                  <a:pt x="21" y="148"/>
                </a:lnTo>
                <a:lnTo>
                  <a:pt x="25" y="169"/>
                </a:lnTo>
                <a:lnTo>
                  <a:pt x="25" y="169"/>
                </a:lnTo>
                <a:lnTo>
                  <a:pt x="35" y="167"/>
                </a:lnTo>
                <a:lnTo>
                  <a:pt x="35" y="167"/>
                </a:lnTo>
                <a:lnTo>
                  <a:pt x="37" y="167"/>
                </a:lnTo>
                <a:lnTo>
                  <a:pt x="41" y="166"/>
                </a:lnTo>
                <a:lnTo>
                  <a:pt x="43" y="164"/>
                </a:lnTo>
                <a:lnTo>
                  <a:pt x="43" y="160"/>
                </a:lnTo>
                <a:lnTo>
                  <a:pt x="43" y="160"/>
                </a:lnTo>
                <a:lnTo>
                  <a:pt x="44" y="157"/>
                </a:lnTo>
                <a:lnTo>
                  <a:pt x="46" y="155"/>
                </a:lnTo>
                <a:lnTo>
                  <a:pt x="46" y="155"/>
                </a:lnTo>
                <a:lnTo>
                  <a:pt x="46" y="155"/>
                </a:lnTo>
                <a:lnTo>
                  <a:pt x="48" y="153"/>
                </a:lnTo>
                <a:lnTo>
                  <a:pt x="51" y="151"/>
                </a:lnTo>
                <a:lnTo>
                  <a:pt x="55" y="151"/>
                </a:lnTo>
                <a:lnTo>
                  <a:pt x="57" y="151"/>
                </a:lnTo>
                <a:lnTo>
                  <a:pt x="57" y="151"/>
                </a:lnTo>
                <a:lnTo>
                  <a:pt x="62" y="157"/>
                </a:lnTo>
                <a:lnTo>
                  <a:pt x="64" y="159"/>
                </a:lnTo>
                <a:lnTo>
                  <a:pt x="64" y="160"/>
                </a:lnTo>
                <a:lnTo>
                  <a:pt x="64" y="160"/>
                </a:lnTo>
                <a:lnTo>
                  <a:pt x="64" y="166"/>
                </a:lnTo>
                <a:lnTo>
                  <a:pt x="62" y="167"/>
                </a:lnTo>
                <a:lnTo>
                  <a:pt x="60" y="171"/>
                </a:lnTo>
                <a:lnTo>
                  <a:pt x="60" y="171"/>
                </a:lnTo>
                <a:lnTo>
                  <a:pt x="60" y="171"/>
                </a:lnTo>
                <a:lnTo>
                  <a:pt x="60" y="171"/>
                </a:lnTo>
                <a:lnTo>
                  <a:pt x="62" y="173"/>
                </a:lnTo>
                <a:lnTo>
                  <a:pt x="66" y="173"/>
                </a:lnTo>
                <a:lnTo>
                  <a:pt x="67" y="173"/>
                </a:lnTo>
                <a:lnTo>
                  <a:pt x="69" y="175"/>
                </a:lnTo>
                <a:lnTo>
                  <a:pt x="69" y="175"/>
                </a:lnTo>
                <a:lnTo>
                  <a:pt x="71" y="185"/>
                </a:lnTo>
                <a:lnTo>
                  <a:pt x="71" y="189"/>
                </a:lnTo>
                <a:lnTo>
                  <a:pt x="73" y="189"/>
                </a:lnTo>
                <a:lnTo>
                  <a:pt x="76" y="189"/>
                </a:lnTo>
                <a:lnTo>
                  <a:pt x="76" y="189"/>
                </a:lnTo>
                <a:lnTo>
                  <a:pt x="80" y="189"/>
                </a:lnTo>
                <a:lnTo>
                  <a:pt x="83" y="189"/>
                </a:lnTo>
                <a:lnTo>
                  <a:pt x="85" y="189"/>
                </a:lnTo>
                <a:lnTo>
                  <a:pt x="85" y="189"/>
                </a:lnTo>
                <a:lnTo>
                  <a:pt x="91" y="192"/>
                </a:lnTo>
                <a:lnTo>
                  <a:pt x="98" y="192"/>
                </a:lnTo>
                <a:lnTo>
                  <a:pt x="98" y="192"/>
                </a:lnTo>
                <a:lnTo>
                  <a:pt x="99" y="194"/>
                </a:lnTo>
                <a:lnTo>
                  <a:pt x="101" y="196"/>
                </a:lnTo>
                <a:lnTo>
                  <a:pt x="103" y="196"/>
                </a:lnTo>
                <a:lnTo>
                  <a:pt x="105" y="196"/>
                </a:lnTo>
                <a:lnTo>
                  <a:pt x="105" y="196"/>
                </a:lnTo>
                <a:lnTo>
                  <a:pt x="110" y="192"/>
                </a:lnTo>
                <a:lnTo>
                  <a:pt x="112" y="191"/>
                </a:lnTo>
                <a:lnTo>
                  <a:pt x="115" y="191"/>
                </a:lnTo>
                <a:lnTo>
                  <a:pt x="115" y="191"/>
                </a:lnTo>
                <a:lnTo>
                  <a:pt x="121" y="192"/>
                </a:lnTo>
                <a:lnTo>
                  <a:pt x="123" y="192"/>
                </a:lnTo>
                <a:lnTo>
                  <a:pt x="124" y="192"/>
                </a:lnTo>
                <a:lnTo>
                  <a:pt x="124" y="192"/>
                </a:lnTo>
                <a:lnTo>
                  <a:pt x="130" y="191"/>
                </a:lnTo>
                <a:lnTo>
                  <a:pt x="131" y="191"/>
                </a:lnTo>
                <a:lnTo>
                  <a:pt x="137" y="192"/>
                </a:lnTo>
                <a:lnTo>
                  <a:pt x="137" y="192"/>
                </a:lnTo>
                <a:lnTo>
                  <a:pt x="144" y="198"/>
                </a:lnTo>
                <a:lnTo>
                  <a:pt x="147" y="199"/>
                </a:lnTo>
                <a:lnTo>
                  <a:pt x="147" y="205"/>
                </a:lnTo>
                <a:lnTo>
                  <a:pt x="147" y="205"/>
                </a:lnTo>
                <a:lnTo>
                  <a:pt x="151" y="215"/>
                </a:lnTo>
                <a:lnTo>
                  <a:pt x="163" y="215"/>
                </a:lnTo>
                <a:lnTo>
                  <a:pt x="163" y="215"/>
                </a:lnTo>
                <a:lnTo>
                  <a:pt x="167" y="212"/>
                </a:lnTo>
                <a:lnTo>
                  <a:pt x="169" y="208"/>
                </a:lnTo>
                <a:lnTo>
                  <a:pt x="169" y="208"/>
                </a:lnTo>
                <a:lnTo>
                  <a:pt x="169" y="207"/>
                </a:lnTo>
                <a:lnTo>
                  <a:pt x="169" y="207"/>
                </a:lnTo>
                <a:lnTo>
                  <a:pt x="169" y="207"/>
                </a:lnTo>
                <a:lnTo>
                  <a:pt x="169" y="207"/>
                </a:lnTo>
                <a:lnTo>
                  <a:pt x="169" y="207"/>
                </a:lnTo>
                <a:close/>
              </a:path>
            </a:pathLst>
          </a:custGeom>
          <a:solidFill>
            <a:srgbClr val="a3a3a3"/>
          </a:solidFill>
          <a:ln w="324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CustomShape 77"/>
          <p:cNvSpPr/>
          <p:nvPr/>
        </p:nvSpPr>
        <p:spPr>
          <a:xfrm>
            <a:off x="6138000" y="5482080"/>
            <a:ext cx="505800" cy="811800"/>
          </a:xfrm>
          <a:custGeom>
            <a:avLst/>
            <a:gdLst/>
            <a:ahLst/>
            <a:rect l="l" t="t" r="r" b="b"/>
            <a:pathLst>
              <a:path w="146" h="234">
                <a:moveTo>
                  <a:pt x="112" y="209"/>
                </a:moveTo>
                <a:lnTo>
                  <a:pt x="107" y="202"/>
                </a:lnTo>
                <a:lnTo>
                  <a:pt x="114" y="190"/>
                </a:lnTo>
                <a:lnTo>
                  <a:pt x="107" y="179"/>
                </a:lnTo>
                <a:lnTo>
                  <a:pt x="109" y="167"/>
                </a:lnTo>
                <a:lnTo>
                  <a:pt x="123" y="158"/>
                </a:lnTo>
                <a:lnTo>
                  <a:pt x="119" y="147"/>
                </a:lnTo>
                <a:lnTo>
                  <a:pt x="132" y="129"/>
                </a:lnTo>
                <a:lnTo>
                  <a:pt x="119" y="129"/>
                </a:lnTo>
                <a:lnTo>
                  <a:pt x="116" y="124"/>
                </a:lnTo>
                <a:lnTo>
                  <a:pt x="109" y="129"/>
                </a:lnTo>
                <a:lnTo>
                  <a:pt x="105" y="122"/>
                </a:lnTo>
                <a:lnTo>
                  <a:pt x="112" y="110"/>
                </a:lnTo>
                <a:lnTo>
                  <a:pt x="118" y="105"/>
                </a:lnTo>
                <a:lnTo>
                  <a:pt x="116" y="97"/>
                </a:lnTo>
                <a:lnTo>
                  <a:pt x="116" y="97"/>
                </a:lnTo>
                <a:lnTo>
                  <a:pt x="116" y="89"/>
                </a:lnTo>
                <a:lnTo>
                  <a:pt x="116" y="80"/>
                </a:lnTo>
                <a:lnTo>
                  <a:pt x="116" y="80"/>
                </a:lnTo>
                <a:lnTo>
                  <a:pt x="116" y="78"/>
                </a:lnTo>
                <a:lnTo>
                  <a:pt x="116" y="76"/>
                </a:lnTo>
                <a:lnTo>
                  <a:pt x="121" y="71"/>
                </a:lnTo>
                <a:lnTo>
                  <a:pt x="121" y="71"/>
                </a:lnTo>
                <a:lnTo>
                  <a:pt x="123" y="69"/>
                </a:lnTo>
                <a:lnTo>
                  <a:pt x="123" y="69"/>
                </a:lnTo>
                <a:lnTo>
                  <a:pt x="126" y="65"/>
                </a:lnTo>
                <a:lnTo>
                  <a:pt x="137" y="62"/>
                </a:lnTo>
                <a:lnTo>
                  <a:pt x="146" y="57"/>
                </a:lnTo>
                <a:lnTo>
                  <a:pt x="146" y="57"/>
                </a:lnTo>
                <a:lnTo>
                  <a:pt x="142" y="35"/>
                </a:lnTo>
                <a:lnTo>
                  <a:pt x="142" y="35"/>
                </a:lnTo>
                <a:lnTo>
                  <a:pt x="141" y="33"/>
                </a:lnTo>
                <a:lnTo>
                  <a:pt x="139" y="26"/>
                </a:lnTo>
                <a:lnTo>
                  <a:pt x="137" y="25"/>
                </a:lnTo>
                <a:lnTo>
                  <a:pt x="135" y="23"/>
                </a:lnTo>
                <a:lnTo>
                  <a:pt x="135" y="23"/>
                </a:lnTo>
                <a:lnTo>
                  <a:pt x="134" y="21"/>
                </a:lnTo>
                <a:lnTo>
                  <a:pt x="132" y="16"/>
                </a:lnTo>
                <a:lnTo>
                  <a:pt x="126" y="9"/>
                </a:lnTo>
                <a:lnTo>
                  <a:pt x="134" y="5"/>
                </a:lnTo>
                <a:lnTo>
                  <a:pt x="134" y="0"/>
                </a:lnTo>
                <a:lnTo>
                  <a:pt x="134" y="0"/>
                </a:lnTo>
                <a:lnTo>
                  <a:pt x="128" y="0"/>
                </a:lnTo>
                <a:lnTo>
                  <a:pt x="123" y="1"/>
                </a:lnTo>
                <a:lnTo>
                  <a:pt x="123" y="1"/>
                </a:lnTo>
                <a:lnTo>
                  <a:pt x="112" y="5"/>
                </a:lnTo>
                <a:lnTo>
                  <a:pt x="105" y="7"/>
                </a:lnTo>
                <a:lnTo>
                  <a:pt x="102" y="7"/>
                </a:lnTo>
                <a:lnTo>
                  <a:pt x="102" y="7"/>
                </a:lnTo>
                <a:lnTo>
                  <a:pt x="93" y="5"/>
                </a:lnTo>
                <a:lnTo>
                  <a:pt x="87" y="3"/>
                </a:lnTo>
                <a:lnTo>
                  <a:pt x="82" y="3"/>
                </a:lnTo>
                <a:lnTo>
                  <a:pt x="82" y="3"/>
                </a:lnTo>
                <a:lnTo>
                  <a:pt x="77" y="3"/>
                </a:lnTo>
                <a:lnTo>
                  <a:pt x="73" y="3"/>
                </a:lnTo>
                <a:lnTo>
                  <a:pt x="64" y="0"/>
                </a:lnTo>
                <a:lnTo>
                  <a:pt x="64" y="0"/>
                </a:lnTo>
                <a:lnTo>
                  <a:pt x="62" y="0"/>
                </a:lnTo>
                <a:lnTo>
                  <a:pt x="59" y="1"/>
                </a:lnTo>
                <a:lnTo>
                  <a:pt x="50" y="5"/>
                </a:lnTo>
                <a:lnTo>
                  <a:pt x="39" y="14"/>
                </a:lnTo>
                <a:lnTo>
                  <a:pt x="39" y="14"/>
                </a:lnTo>
                <a:lnTo>
                  <a:pt x="38" y="14"/>
                </a:lnTo>
                <a:lnTo>
                  <a:pt x="34" y="14"/>
                </a:lnTo>
                <a:lnTo>
                  <a:pt x="30" y="14"/>
                </a:lnTo>
                <a:lnTo>
                  <a:pt x="4" y="16"/>
                </a:lnTo>
                <a:lnTo>
                  <a:pt x="4" y="19"/>
                </a:lnTo>
                <a:lnTo>
                  <a:pt x="0" y="28"/>
                </a:lnTo>
                <a:lnTo>
                  <a:pt x="6" y="48"/>
                </a:lnTo>
                <a:lnTo>
                  <a:pt x="2" y="58"/>
                </a:lnTo>
                <a:lnTo>
                  <a:pt x="2" y="80"/>
                </a:lnTo>
                <a:lnTo>
                  <a:pt x="2" y="90"/>
                </a:lnTo>
                <a:lnTo>
                  <a:pt x="2" y="101"/>
                </a:lnTo>
                <a:lnTo>
                  <a:pt x="2" y="103"/>
                </a:lnTo>
                <a:lnTo>
                  <a:pt x="9" y="117"/>
                </a:lnTo>
                <a:lnTo>
                  <a:pt x="14" y="119"/>
                </a:lnTo>
                <a:lnTo>
                  <a:pt x="20" y="124"/>
                </a:lnTo>
                <a:lnTo>
                  <a:pt x="27" y="131"/>
                </a:lnTo>
                <a:lnTo>
                  <a:pt x="36" y="160"/>
                </a:lnTo>
                <a:lnTo>
                  <a:pt x="46" y="163"/>
                </a:lnTo>
                <a:lnTo>
                  <a:pt x="43" y="170"/>
                </a:lnTo>
                <a:lnTo>
                  <a:pt x="34" y="174"/>
                </a:lnTo>
                <a:lnTo>
                  <a:pt x="45" y="186"/>
                </a:lnTo>
                <a:lnTo>
                  <a:pt x="45" y="192"/>
                </a:lnTo>
                <a:lnTo>
                  <a:pt x="39" y="197"/>
                </a:lnTo>
                <a:lnTo>
                  <a:pt x="43" y="204"/>
                </a:lnTo>
                <a:lnTo>
                  <a:pt x="43" y="204"/>
                </a:lnTo>
                <a:lnTo>
                  <a:pt x="39" y="206"/>
                </a:lnTo>
                <a:lnTo>
                  <a:pt x="43" y="209"/>
                </a:lnTo>
                <a:lnTo>
                  <a:pt x="46" y="211"/>
                </a:lnTo>
                <a:lnTo>
                  <a:pt x="55" y="218"/>
                </a:lnTo>
                <a:lnTo>
                  <a:pt x="55" y="218"/>
                </a:lnTo>
                <a:lnTo>
                  <a:pt x="68" y="218"/>
                </a:lnTo>
                <a:lnTo>
                  <a:pt x="68" y="218"/>
                </a:lnTo>
                <a:lnTo>
                  <a:pt x="75" y="222"/>
                </a:lnTo>
                <a:lnTo>
                  <a:pt x="80" y="225"/>
                </a:lnTo>
                <a:lnTo>
                  <a:pt x="82" y="231"/>
                </a:lnTo>
                <a:lnTo>
                  <a:pt x="87" y="234"/>
                </a:lnTo>
                <a:lnTo>
                  <a:pt x="93" y="233"/>
                </a:lnTo>
                <a:lnTo>
                  <a:pt x="112" y="209"/>
                </a:lnTo>
                <a:lnTo>
                  <a:pt x="112" y="209"/>
                </a:lnTo>
                <a:lnTo>
                  <a:pt x="112" y="209"/>
                </a:lnTo>
                <a:lnTo>
                  <a:pt x="112" y="20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324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1" name="CustomShape 78"/>
          <p:cNvSpPr/>
          <p:nvPr/>
        </p:nvSpPr>
        <p:spPr>
          <a:xfrm>
            <a:off x="3712680" y="3647520"/>
            <a:ext cx="929880" cy="1061640"/>
          </a:xfrm>
          <a:custGeom>
            <a:avLst/>
            <a:gdLst/>
            <a:ahLst/>
            <a:rect l="l" t="t" r="r" b="b"/>
            <a:pathLst>
              <a:path w="268" h="306">
                <a:moveTo>
                  <a:pt x="199" y="14"/>
                </a:moveTo>
                <a:lnTo>
                  <a:pt x="199" y="14"/>
                </a:lnTo>
                <a:lnTo>
                  <a:pt x="193" y="19"/>
                </a:lnTo>
                <a:lnTo>
                  <a:pt x="192" y="26"/>
                </a:lnTo>
                <a:lnTo>
                  <a:pt x="190" y="34"/>
                </a:lnTo>
                <a:lnTo>
                  <a:pt x="188" y="39"/>
                </a:lnTo>
                <a:lnTo>
                  <a:pt x="188" y="39"/>
                </a:lnTo>
                <a:lnTo>
                  <a:pt x="186" y="42"/>
                </a:lnTo>
                <a:lnTo>
                  <a:pt x="183" y="46"/>
                </a:lnTo>
                <a:lnTo>
                  <a:pt x="168" y="57"/>
                </a:lnTo>
                <a:lnTo>
                  <a:pt x="158" y="66"/>
                </a:lnTo>
                <a:lnTo>
                  <a:pt x="147" y="74"/>
                </a:lnTo>
                <a:lnTo>
                  <a:pt x="147" y="74"/>
                </a:lnTo>
                <a:lnTo>
                  <a:pt x="145" y="76"/>
                </a:lnTo>
                <a:lnTo>
                  <a:pt x="142" y="78"/>
                </a:lnTo>
                <a:lnTo>
                  <a:pt x="136" y="82"/>
                </a:lnTo>
                <a:lnTo>
                  <a:pt x="128" y="83"/>
                </a:lnTo>
                <a:lnTo>
                  <a:pt x="124" y="85"/>
                </a:lnTo>
                <a:lnTo>
                  <a:pt x="120" y="87"/>
                </a:lnTo>
                <a:lnTo>
                  <a:pt x="120" y="87"/>
                </a:lnTo>
                <a:lnTo>
                  <a:pt x="120" y="90"/>
                </a:lnTo>
                <a:lnTo>
                  <a:pt x="119" y="96"/>
                </a:lnTo>
                <a:lnTo>
                  <a:pt x="120" y="96"/>
                </a:lnTo>
                <a:lnTo>
                  <a:pt x="120" y="99"/>
                </a:lnTo>
                <a:lnTo>
                  <a:pt x="124" y="103"/>
                </a:lnTo>
                <a:lnTo>
                  <a:pt x="128" y="108"/>
                </a:lnTo>
                <a:lnTo>
                  <a:pt x="128" y="108"/>
                </a:lnTo>
                <a:lnTo>
                  <a:pt x="129" y="114"/>
                </a:lnTo>
                <a:lnTo>
                  <a:pt x="128" y="115"/>
                </a:lnTo>
                <a:lnTo>
                  <a:pt x="119" y="121"/>
                </a:lnTo>
                <a:lnTo>
                  <a:pt x="119" y="121"/>
                </a:lnTo>
                <a:lnTo>
                  <a:pt x="117" y="122"/>
                </a:lnTo>
                <a:lnTo>
                  <a:pt x="117" y="126"/>
                </a:lnTo>
                <a:lnTo>
                  <a:pt x="117" y="131"/>
                </a:lnTo>
                <a:lnTo>
                  <a:pt x="117" y="140"/>
                </a:lnTo>
                <a:lnTo>
                  <a:pt x="113" y="142"/>
                </a:lnTo>
                <a:lnTo>
                  <a:pt x="112" y="144"/>
                </a:lnTo>
                <a:lnTo>
                  <a:pt x="112" y="144"/>
                </a:lnTo>
                <a:lnTo>
                  <a:pt x="112" y="146"/>
                </a:lnTo>
                <a:lnTo>
                  <a:pt x="108" y="146"/>
                </a:lnTo>
                <a:lnTo>
                  <a:pt x="104" y="146"/>
                </a:lnTo>
                <a:lnTo>
                  <a:pt x="96" y="144"/>
                </a:lnTo>
                <a:lnTo>
                  <a:pt x="96" y="144"/>
                </a:lnTo>
                <a:lnTo>
                  <a:pt x="92" y="146"/>
                </a:lnTo>
                <a:lnTo>
                  <a:pt x="87" y="149"/>
                </a:lnTo>
                <a:lnTo>
                  <a:pt x="83" y="154"/>
                </a:lnTo>
                <a:lnTo>
                  <a:pt x="81" y="156"/>
                </a:lnTo>
                <a:lnTo>
                  <a:pt x="81" y="156"/>
                </a:lnTo>
                <a:lnTo>
                  <a:pt x="81" y="156"/>
                </a:lnTo>
                <a:lnTo>
                  <a:pt x="81" y="160"/>
                </a:lnTo>
                <a:lnTo>
                  <a:pt x="80" y="163"/>
                </a:lnTo>
                <a:lnTo>
                  <a:pt x="76" y="165"/>
                </a:lnTo>
                <a:lnTo>
                  <a:pt x="71" y="167"/>
                </a:lnTo>
                <a:lnTo>
                  <a:pt x="71" y="167"/>
                </a:lnTo>
                <a:lnTo>
                  <a:pt x="69" y="167"/>
                </a:lnTo>
                <a:lnTo>
                  <a:pt x="67" y="165"/>
                </a:lnTo>
                <a:lnTo>
                  <a:pt x="62" y="160"/>
                </a:lnTo>
                <a:lnTo>
                  <a:pt x="62" y="160"/>
                </a:lnTo>
                <a:lnTo>
                  <a:pt x="60" y="158"/>
                </a:lnTo>
                <a:lnTo>
                  <a:pt x="58" y="158"/>
                </a:lnTo>
                <a:lnTo>
                  <a:pt x="51" y="162"/>
                </a:lnTo>
                <a:lnTo>
                  <a:pt x="51" y="162"/>
                </a:lnTo>
                <a:lnTo>
                  <a:pt x="46" y="167"/>
                </a:lnTo>
                <a:lnTo>
                  <a:pt x="44" y="172"/>
                </a:lnTo>
                <a:lnTo>
                  <a:pt x="44" y="172"/>
                </a:lnTo>
                <a:lnTo>
                  <a:pt x="39" y="179"/>
                </a:lnTo>
                <a:lnTo>
                  <a:pt x="35" y="183"/>
                </a:lnTo>
                <a:lnTo>
                  <a:pt x="28" y="186"/>
                </a:lnTo>
                <a:lnTo>
                  <a:pt x="28" y="186"/>
                </a:lnTo>
                <a:lnTo>
                  <a:pt x="26" y="186"/>
                </a:lnTo>
                <a:lnTo>
                  <a:pt x="24" y="186"/>
                </a:lnTo>
                <a:lnTo>
                  <a:pt x="21" y="183"/>
                </a:lnTo>
                <a:lnTo>
                  <a:pt x="19" y="181"/>
                </a:lnTo>
                <a:lnTo>
                  <a:pt x="16" y="179"/>
                </a:lnTo>
                <a:lnTo>
                  <a:pt x="14" y="179"/>
                </a:lnTo>
                <a:lnTo>
                  <a:pt x="14" y="179"/>
                </a:lnTo>
                <a:lnTo>
                  <a:pt x="10" y="181"/>
                </a:lnTo>
                <a:lnTo>
                  <a:pt x="10" y="183"/>
                </a:lnTo>
                <a:lnTo>
                  <a:pt x="10" y="186"/>
                </a:lnTo>
                <a:lnTo>
                  <a:pt x="8" y="190"/>
                </a:lnTo>
                <a:lnTo>
                  <a:pt x="8" y="195"/>
                </a:lnTo>
                <a:lnTo>
                  <a:pt x="7" y="197"/>
                </a:lnTo>
                <a:lnTo>
                  <a:pt x="7" y="197"/>
                </a:lnTo>
                <a:lnTo>
                  <a:pt x="0" y="204"/>
                </a:lnTo>
                <a:lnTo>
                  <a:pt x="0" y="204"/>
                </a:lnTo>
                <a:lnTo>
                  <a:pt x="1" y="206"/>
                </a:lnTo>
                <a:lnTo>
                  <a:pt x="0" y="208"/>
                </a:lnTo>
                <a:lnTo>
                  <a:pt x="0" y="215"/>
                </a:lnTo>
                <a:lnTo>
                  <a:pt x="0" y="215"/>
                </a:lnTo>
                <a:lnTo>
                  <a:pt x="0" y="218"/>
                </a:lnTo>
                <a:lnTo>
                  <a:pt x="3" y="222"/>
                </a:lnTo>
                <a:lnTo>
                  <a:pt x="10" y="226"/>
                </a:lnTo>
                <a:lnTo>
                  <a:pt x="10" y="226"/>
                </a:lnTo>
                <a:lnTo>
                  <a:pt x="21" y="233"/>
                </a:lnTo>
                <a:lnTo>
                  <a:pt x="26" y="240"/>
                </a:lnTo>
                <a:lnTo>
                  <a:pt x="26" y="240"/>
                </a:lnTo>
                <a:lnTo>
                  <a:pt x="30" y="242"/>
                </a:lnTo>
                <a:lnTo>
                  <a:pt x="30" y="242"/>
                </a:lnTo>
                <a:lnTo>
                  <a:pt x="37" y="240"/>
                </a:lnTo>
                <a:lnTo>
                  <a:pt x="42" y="238"/>
                </a:lnTo>
                <a:lnTo>
                  <a:pt x="42" y="238"/>
                </a:lnTo>
                <a:lnTo>
                  <a:pt x="44" y="238"/>
                </a:lnTo>
                <a:lnTo>
                  <a:pt x="48" y="240"/>
                </a:lnTo>
                <a:lnTo>
                  <a:pt x="51" y="243"/>
                </a:lnTo>
                <a:lnTo>
                  <a:pt x="60" y="250"/>
                </a:lnTo>
                <a:lnTo>
                  <a:pt x="60" y="250"/>
                </a:lnTo>
                <a:lnTo>
                  <a:pt x="67" y="258"/>
                </a:lnTo>
                <a:lnTo>
                  <a:pt x="72" y="263"/>
                </a:lnTo>
                <a:lnTo>
                  <a:pt x="80" y="266"/>
                </a:lnTo>
                <a:lnTo>
                  <a:pt x="80" y="266"/>
                </a:lnTo>
                <a:lnTo>
                  <a:pt x="80" y="268"/>
                </a:lnTo>
                <a:lnTo>
                  <a:pt x="80" y="268"/>
                </a:lnTo>
                <a:lnTo>
                  <a:pt x="81" y="270"/>
                </a:lnTo>
                <a:lnTo>
                  <a:pt x="83" y="270"/>
                </a:lnTo>
                <a:lnTo>
                  <a:pt x="87" y="268"/>
                </a:lnTo>
                <a:lnTo>
                  <a:pt x="88" y="266"/>
                </a:lnTo>
                <a:lnTo>
                  <a:pt x="103" y="282"/>
                </a:lnTo>
                <a:lnTo>
                  <a:pt x="108" y="282"/>
                </a:lnTo>
                <a:lnTo>
                  <a:pt x="128" y="279"/>
                </a:lnTo>
                <a:lnTo>
                  <a:pt x="147" y="288"/>
                </a:lnTo>
                <a:lnTo>
                  <a:pt x="158" y="293"/>
                </a:lnTo>
                <a:lnTo>
                  <a:pt x="167" y="304"/>
                </a:lnTo>
                <a:lnTo>
                  <a:pt x="174" y="298"/>
                </a:lnTo>
                <a:lnTo>
                  <a:pt x="195" y="302"/>
                </a:lnTo>
                <a:lnTo>
                  <a:pt x="200" y="306"/>
                </a:lnTo>
                <a:lnTo>
                  <a:pt x="204" y="302"/>
                </a:lnTo>
                <a:lnTo>
                  <a:pt x="202" y="293"/>
                </a:lnTo>
                <a:lnTo>
                  <a:pt x="208" y="281"/>
                </a:lnTo>
                <a:lnTo>
                  <a:pt x="209" y="272"/>
                </a:lnTo>
                <a:lnTo>
                  <a:pt x="215" y="263"/>
                </a:lnTo>
                <a:lnTo>
                  <a:pt x="231" y="261"/>
                </a:lnTo>
                <a:lnTo>
                  <a:pt x="232" y="265"/>
                </a:lnTo>
                <a:lnTo>
                  <a:pt x="245" y="263"/>
                </a:lnTo>
                <a:lnTo>
                  <a:pt x="256" y="263"/>
                </a:lnTo>
                <a:lnTo>
                  <a:pt x="256" y="263"/>
                </a:lnTo>
                <a:lnTo>
                  <a:pt x="256" y="261"/>
                </a:lnTo>
                <a:lnTo>
                  <a:pt x="256" y="256"/>
                </a:lnTo>
                <a:lnTo>
                  <a:pt x="256" y="256"/>
                </a:lnTo>
                <a:lnTo>
                  <a:pt x="259" y="249"/>
                </a:lnTo>
                <a:lnTo>
                  <a:pt x="263" y="243"/>
                </a:lnTo>
                <a:lnTo>
                  <a:pt x="268" y="233"/>
                </a:lnTo>
                <a:lnTo>
                  <a:pt x="261" y="229"/>
                </a:lnTo>
                <a:lnTo>
                  <a:pt x="259" y="215"/>
                </a:lnTo>
                <a:lnTo>
                  <a:pt x="264" y="201"/>
                </a:lnTo>
                <a:lnTo>
                  <a:pt x="264" y="195"/>
                </a:lnTo>
                <a:lnTo>
                  <a:pt x="264" y="186"/>
                </a:lnTo>
                <a:lnTo>
                  <a:pt x="241" y="169"/>
                </a:lnTo>
                <a:lnTo>
                  <a:pt x="241" y="163"/>
                </a:lnTo>
                <a:lnTo>
                  <a:pt x="252" y="135"/>
                </a:lnTo>
                <a:lnTo>
                  <a:pt x="247" y="122"/>
                </a:lnTo>
                <a:lnTo>
                  <a:pt x="247" y="122"/>
                </a:lnTo>
                <a:lnTo>
                  <a:pt x="248" y="122"/>
                </a:lnTo>
                <a:lnTo>
                  <a:pt x="248" y="119"/>
                </a:lnTo>
                <a:lnTo>
                  <a:pt x="248" y="119"/>
                </a:lnTo>
                <a:lnTo>
                  <a:pt x="250" y="103"/>
                </a:lnTo>
                <a:lnTo>
                  <a:pt x="252" y="96"/>
                </a:lnTo>
                <a:lnTo>
                  <a:pt x="254" y="90"/>
                </a:lnTo>
                <a:lnTo>
                  <a:pt x="254" y="90"/>
                </a:lnTo>
                <a:lnTo>
                  <a:pt x="256" y="87"/>
                </a:lnTo>
                <a:lnTo>
                  <a:pt x="256" y="83"/>
                </a:lnTo>
                <a:lnTo>
                  <a:pt x="261" y="74"/>
                </a:lnTo>
                <a:lnTo>
                  <a:pt x="261" y="74"/>
                </a:lnTo>
                <a:lnTo>
                  <a:pt x="261" y="73"/>
                </a:lnTo>
                <a:lnTo>
                  <a:pt x="259" y="67"/>
                </a:lnTo>
                <a:lnTo>
                  <a:pt x="254" y="58"/>
                </a:lnTo>
                <a:lnTo>
                  <a:pt x="247" y="39"/>
                </a:lnTo>
                <a:lnTo>
                  <a:pt x="247" y="39"/>
                </a:lnTo>
                <a:lnTo>
                  <a:pt x="241" y="32"/>
                </a:lnTo>
                <a:lnTo>
                  <a:pt x="240" y="25"/>
                </a:lnTo>
                <a:lnTo>
                  <a:pt x="236" y="23"/>
                </a:lnTo>
                <a:lnTo>
                  <a:pt x="236" y="23"/>
                </a:lnTo>
                <a:lnTo>
                  <a:pt x="229" y="18"/>
                </a:lnTo>
                <a:lnTo>
                  <a:pt x="224" y="14"/>
                </a:lnTo>
                <a:lnTo>
                  <a:pt x="224" y="12"/>
                </a:lnTo>
                <a:lnTo>
                  <a:pt x="224" y="12"/>
                </a:lnTo>
                <a:lnTo>
                  <a:pt x="225" y="3"/>
                </a:lnTo>
                <a:lnTo>
                  <a:pt x="220" y="0"/>
                </a:lnTo>
                <a:lnTo>
                  <a:pt x="220" y="0"/>
                </a:lnTo>
                <a:lnTo>
                  <a:pt x="209" y="5"/>
                </a:lnTo>
                <a:lnTo>
                  <a:pt x="204" y="9"/>
                </a:lnTo>
                <a:lnTo>
                  <a:pt x="199" y="14"/>
                </a:lnTo>
                <a:lnTo>
                  <a:pt x="199" y="14"/>
                </a:lnTo>
                <a:lnTo>
                  <a:pt x="199" y="14"/>
                </a:lnTo>
                <a:lnTo>
                  <a:pt x="199" y="14"/>
                </a:lnTo>
                <a:lnTo>
                  <a:pt x="199" y="14"/>
                </a:lnTo>
                <a:close/>
              </a:path>
            </a:pathLst>
          </a:custGeom>
          <a:solidFill>
            <a:srgbClr val="a3a3a3"/>
          </a:solidFill>
          <a:ln w="324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2" name="CustomShape 79"/>
          <p:cNvSpPr/>
          <p:nvPr/>
        </p:nvSpPr>
        <p:spPr>
          <a:xfrm>
            <a:off x="4939200" y="2181240"/>
            <a:ext cx="1704600" cy="2267640"/>
          </a:xfrm>
          <a:custGeom>
            <a:avLst/>
            <a:gdLst/>
            <a:ahLst/>
            <a:rect l="l" t="t" r="r" b="b"/>
            <a:pathLst>
              <a:path w="491" h="653">
                <a:moveTo>
                  <a:pt x="159" y="164"/>
                </a:moveTo>
                <a:lnTo>
                  <a:pt x="159" y="164"/>
                </a:lnTo>
                <a:lnTo>
                  <a:pt x="157" y="166"/>
                </a:lnTo>
                <a:lnTo>
                  <a:pt x="157" y="169"/>
                </a:lnTo>
                <a:lnTo>
                  <a:pt x="157" y="169"/>
                </a:lnTo>
                <a:lnTo>
                  <a:pt x="157" y="169"/>
                </a:lnTo>
                <a:lnTo>
                  <a:pt x="159" y="173"/>
                </a:lnTo>
                <a:lnTo>
                  <a:pt x="162" y="176"/>
                </a:lnTo>
                <a:lnTo>
                  <a:pt x="162" y="176"/>
                </a:lnTo>
                <a:lnTo>
                  <a:pt x="164" y="178"/>
                </a:lnTo>
                <a:lnTo>
                  <a:pt x="164" y="180"/>
                </a:lnTo>
                <a:lnTo>
                  <a:pt x="164" y="185"/>
                </a:lnTo>
                <a:lnTo>
                  <a:pt x="164" y="185"/>
                </a:lnTo>
                <a:lnTo>
                  <a:pt x="166" y="194"/>
                </a:lnTo>
                <a:lnTo>
                  <a:pt x="164" y="196"/>
                </a:lnTo>
                <a:lnTo>
                  <a:pt x="164" y="200"/>
                </a:lnTo>
                <a:lnTo>
                  <a:pt x="164" y="200"/>
                </a:lnTo>
                <a:lnTo>
                  <a:pt x="162" y="200"/>
                </a:lnTo>
                <a:lnTo>
                  <a:pt x="160" y="200"/>
                </a:lnTo>
                <a:lnTo>
                  <a:pt x="160" y="200"/>
                </a:lnTo>
                <a:lnTo>
                  <a:pt x="160" y="201"/>
                </a:lnTo>
                <a:lnTo>
                  <a:pt x="159" y="205"/>
                </a:lnTo>
                <a:lnTo>
                  <a:pt x="157" y="205"/>
                </a:lnTo>
                <a:lnTo>
                  <a:pt x="157" y="205"/>
                </a:lnTo>
                <a:lnTo>
                  <a:pt x="153" y="207"/>
                </a:lnTo>
                <a:lnTo>
                  <a:pt x="151" y="212"/>
                </a:lnTo>
                <a:lnTo>
                  <a:pt x="146" y="214"/>
                </a:lnTo>
                <a:lnTo>
                  <a:pt x="144" y="217"/>
                </a:lnTo>
                <a:lnTo>
                  <a:pt x="144" y="217"/>
                </a:lnTo>
                <a:lnTo>
                  <a:pt x="144" y="223"/>
                </a:lnTo>
                <a:lnTo>
                  <a:pt x="144" y="224"/>
                </a:lnTo>
                <a:lnTo>
                  <a:pt x="146" y="226"/>
                </a:lnTo>
                <a:lnTo>
                  <a:pt x="148" y="226"/>
                </a:lnTo>
                <a:lnTo>
                  <a:pt x="148" y="226"/>
                </a:lnTo>
                <a:lnTo>
                  <a:pt x="151" y="226"/>
                </a:lnTo>
                <a:lnTo>
                  <a:pt x="155" y="230"/>
                </a:lnTo>
                <a:lnTo>
                  <a:pt x="157" y="230"/>
                </a:lnTo>
                <a:lnTo>
                  <a:pt x="155" y="233"/>
                </a:lnTo>
                <a:lnTo>
                  <a:pt x="155" y="233"/>
                </a:lnTo>
                <a:lnTo>
                  <a:pt x="146" y="242"/>
                </a:lnTo>
                <a:lnTo>
                  <a:pt x="143" y="248"/>
                </a:lnTo>
                <a:lnTo>
                  <a:pt x="139" y="253"/>
                </a:lnTo>
                <a:lnTo>
                  <a:pt x="137" y="253"/>
                </a:lnTo>
                <a:lnTo>
                  <a:pt x="137" y="253"/>
                </a:lnTo>
                <a:lnTo>
                  <a:pt x="132" y="255"/>
                </a:lnTo>
                <a:lnTo>
                  <a:pt x="127" y="258"/>
                </a:lnTo>
                <a:lnTo>
                  <a:pt x="116" y="264"/>
                </a:lnTo>
                <a:lnTo>
                  <a:pt x="116" y="264"/>
                </a:lnTo>
                <a:lnTo>
                  <a:pt x="107" y="265"/>
                </a:lnTo>
                <a:lnTo>
                  <a:pt x="96" y="267"/>
                </a:lnTo>
                <a:lnTo>
                  <a:pt x="96" y="267"/>
                </a:lnTo>
                <a:lnTo>
                  <a:pt x="82" y="265"/>
                </a:lnTo>
                <a:lnTo>
                  <a:pt x="82" y="265"/>
                </a:lnTo>
                <a:lnTo>
                  <a:pt x="77" y="267"/>
                </a:lnTo>
                <a:lnTo>
                  <a:pt x="70" y="271"/>
                </a:lnTo>
                <a:lnTo>
                  <a:pt x="54" y="278"/>
                </a:lnTo>
                <a:lnTo>
                  <a:pt x="54" y="278"/>
                </a:lnTo>
                <a:lnTo>
                  <a:pt x="48" y="281"/>
                </a:lnTo>
                <a:lnTo>
                  <a:pt x="43" y="283"/>
                </a:lnTo>
                <a:lnTo>
                  <a:pt x="41" y="285"/>
                </a:lnTo>
                <a:lnTo>
                  <a:pt x="39" y="287"/>
                </a:lnTo>
                <a:lnTo>
                  <a:pt x="39" y="287"/>
                </a:lnTo>
                <a:lnTo>
                  <a:pt x="32" y="285"/>
                </a:lnTo>
                <a:lnTo>
                  <a:pt x="29" y="285"/>
                </a:lnTo>
                <a:lnTo>
                  <a:pt x="23" y="285"/>
                </a:lnTo>
                <a:lnTo>
                  <a:pt x="23" y="285"/>
                </a:lnTo>
                <a:lnTo>
                  <a:pt x="25" y="296"/>
                </a:lnTo>
                <a:lnTo>
                  <a:pt x="25" y="296"/>
                </a:lnTo>
                <a:lnTo>
                  <a:pt x="23" y="297"/>
                </a:lnTo>
                <a:lnTo>
                  <a:pt x="23" y="301"/>
                </a:lnTo>
                <a:lnTo>
                  <a:pt x="22" y="304"/>
                </a:lnTo>
                <a:lnTo>
                  <a:pt x="22" y="304"/>
                </a:lnTo>
                <a:lnTo>
                  <a:pt x="23" y="308"/>
                </a:lnTo>
                <a:lnTo>
                  <a:pt x="29" y="313"/>
                </a:lnTo>
                <a:lnTo>
                  <a:pt x="23" y="319"/>
                </a:lnTo>
                <a:lnTo>
                  <a:pt x="13" y="328"/>
                </a:lnTo>
                <a:lnTo>
                  <a:pt x="13" y="333"/>
                </a:lnTo>
                <a:lnTo>
                  <a:pt x="9" y="338"/>
                </a:lnTo>
                <a:lnTo>
                  <a:pt x="4" y="338"/>
                </a:lnTo>
                <a:lnTo>
                  <a:pt x="0" y="342"/>
                </a:lnTo>
                <a:lnTo>
                  <a:pt x="4" y="349"/>
                </a:lnTo>
                <a:lnTo>
                  <a:pt x="15" y="352"/>
                </a:lnTo>
                <a:lnTo>
                  <a:pt x="16" y="360"/>
                </a:lnTo>
                <a:lnTo>
                  <a:pt x="13" y="361"/>
                </a:lnTo>
                <a:lnTo>
                  <a:pt x="18" y="368"/>
                </a:lnTo>
                <a:lnTo>
                  <a:pt x="23" y="368"/>
                </a:lnTo>
                <a:lnTo>
                  <a:pt x="32" y="374"/>
                </a:lnTo>
                <a:lnTo>
                  <a:pt x="38" y="374"/>
                </a:lnTo>
                <a:lnTo>
                  <a:pt x="39" y="376"/>
                </a:lnTo>
                <a:lnTo>
                  <a:pt x="43" y="376"/>
                </a:lnTo>
                <a:lnTo>
                  <a:pt x="52" y="377"/>
                </a:lnTo>
                <a:lnTo>
                  <a:pt x="57" y="377"/>
                </a:lnTo>
                <a:lnTo>
                  <a:pt x="64" y="381"/>
                </a:lnTo>
                <a:lnTo>
                  <a:pt x="71" y="383"/>
                </a:lnTo>
                <a:lnTo>
                  <a:pt x="73" y="388"/>
                </a:lnTo>
                <a:lnTo>
                  <a:pt x="82" y="390"/>
                </a:lnTo>
                <a:lnTo>
                  <a:pt x="86" y="397"/>
                </a:lnTo>
                <a:lnTo>
                  <a:pt x="80" y="400"/>
                </a:lnTo>
                <a:lnTo>
                  <a:pt x="77" y="408"/>
                </a:lnTo>
                <a:lnTo>
                  <a:pt x="84" y="418"/>
                </a:lnTo>
                <a:lnTo>
                  <a:pt x="93" y="424"/>
                </a:lnTo>
                <a:lnTo>
                  <a:pt x="112" y="420"/>
                </a:lnTo>
                <a:lnTo>
                  <a:pt x="119" y="427"/>
                </a:lnTo>
                <a:lnTo>
                  <a:pt x="123" y="424"/>
                </a:lnTo>
                <a:lnTo>
                  <a:pt x="123" y="420"/>
                </a:lnTo>
                <a:lnTo>
                  <a:pt x="132" y="422"/>
                </a:lnTo>
                <a:lnTo>
                  <a:pt x="134" y="424"/>
                </a:lnTo>
                <a:lnTo>
                  <a:pt x="139" y="429"/>
                </a:lnTo>
                <a:lnTo>
                  <a:pt x="143" y="434"/>
                </a:lnTo>
                <a:lnTo>
                  <a:pt x="148" y="436"/>
                </a:lnTo>
                <a:lnTo>
                  <a:pt x="153" y="443"/>
                </a:lnTo>
                <a:lnTo>
                  <a:pt x="157" y="448"/>
                </a:lnTo>
                <a:lnTo>
                  <a:pt x="148" y="454"/>
                </a:lnTo>
                <a:lnTo>
                  <a:pt x="148" y="461"/>
                </a:lnTo>
                <a:lnTo>
                  <a:pt x="148" y="472"/>
                </a:lnTo>
                <a:lnTo>
                  <a:pt x="159" y="477"/>
                </a:lnTo>
                <a:lnTo>
                  <a:pt x="159" y="482"/>
                </a:lnTo>
                <a:lnTo>
                  <a:pt x="153" y="505"/>
                </a:lnTo>
                <a:lnTo>
                  <a:pt x="157" y="504"/>
                </a:lnTo>
                <a:lnTo>
                  <a:pt x="166" y="504"/>
                </a:lnTo>
                <a:lnTo>
                  <a:pt x="178" y="509"/>
                </a:lnTo>
                <a:lnTo>
                  <a:pt x="183" y="505"/>
                </a:lnTo>
                <a:lnTo>
                  <a:pt x="187" y="505"/>
                </a:lnTo>
                <a:lnTo>
                  <a:pt x="187" y="505"/>
                </a:lnTo>
                <a:lnTo>
                  <a:pt x="189" y="520"/>
                </a:lnTo>
                <a:lnTo>
                  <a:pt x="189" y="520"/>
                </a:lnTo>
                <a:lnTo>
                  <a:pt x="192" y="521"/>
                </a:lnTo>
                <a:lnTo>
                  <a:pt x="196" y="523"/>
                </a:lnTo>
                <a:lnTo>
                  <a:pt x="203" y="525"/>
                </a:lnTo>
                <a:lnTo>
                  <a:pt x="203" y="525"/>
                </a:lnTo>
                <a:lnTo>
                  <a:pt x="207" y="528"/>
                </a:lnTo>
                <a:lnTo>
                  <a:pt x="212" y="532"/>
                </a:lnTo>
                <a:lnTo>
                  <a:pt x="214" y="539"/>
                </a:lnTo>
                <a:lnTo>
                  <a:pt x="214" y="539"/>
                </a:lnTo>
                <a:lnTo>
                  <a:pt x="224" y="543"/>
                </a:lnTo>
                <a:lnTo>
                  <a:pt x="224" y="543"/>
                </a:lnTo>
                <a:lnTo>
                  <a:pt x="239" y="544"/>
                </a:lnTo>
                <a:lnTo>
                  <a:pt x="249" y="552"/>
                </a:lnTo>
                <a:lnTo>
                  <a:pt x="249" y="559"/>
                </a:lnTo>
                <a:lnTo>
                  <a:pt x="260" y="557"/>
                </a:lnTo>
                <a:lnTo>
                  <a:pt x="267" y="562"/>
                </a:lnTo>
                <a:lnTo>
                  <a:pt x="267" y="571"/>
                </a:lnTo>
                <a:lnTo>
                  <a:pt x="281" y="592"/>
                </a:lnTo>
                <a:lnTo>
                  <a:pt x="285" y="592"/>
                </a:lnTo>
                <a:lnTo>
                  <a:pt x="303" y="592"/>
                </a:lnTo>
                <a:lnTo>
                  <a:pt x="308" y="600"/>
                </a:lnTo>
                <a:lnTo>
                  <a:pt x="324" y="603"/>
                </a:lnTo>
                <a:lnTo>
                  <a:pt x="327" y="594"/>
                </a:lnTo>
                <a:lnTo>
                  <a:pt x="335" y="591"/>
                </a:lnTo>
                <a:lnTo>
                  <a:pt x="347" y="587"/>
                </a:lnTo>
                <a:lnTo>
                  <a:pt x="349" y="584"/>
                </a:lnTo>
                <a:lnTo>
                  <a:pt x="349" y="584"/>
                </a:lnTo>
                <a:lnTo>
                  <a:pt x="358" y="582"/>
                </a:lnTo>
                <a:lnTo>
                  <a:pt x="358" y="582"/>
                </a:lnTo>
                <a:lnTo>
                  <a:pt x="359" y="585"/>
                </a:lnTo>
                <a:lnTo>
                  <a:pt x="359" y="589"/>
                </a:lnTo>
                <a:lnTo>
                  <a:pt x="363" y="598"/>
                </a:lnTo>
                <a:lnTo>
                  <a:pt x="361" y="601"/>
                </a:lnTo>
                <a:lnTo>
                  <a:pt x="368" y="607"/>
                </a:lnTo>
                <a:lnTo>
                  <a:pt x="370" y="608"/>
                </a:lnTo>
                <a:lnTo>
                  <a:pt x="381" y="608"/>
                </a:lnTo>
                <a:lnTo>
                  <a:pt x="384" y="608"/>
                </a:lnTo>
                <a:lnTo>
                  <a:pt x="388" y="608"/>
                </a:lnTo>
                <a:lnTo>
                  <a:pt x="395" y="612"/>
                </a:lnTo>
                <a:lnTo>
                  <a:pt x="395" y="619"/>
                </a:lnTo>
                <a:lnTo>
                  <a:pt x="400" y="624"/>
                </a:lnTo>
                <a:lnTo>
                  <a:pt x="399" y="628"/>
                </a:lnTo>
                <a:lnTo>
                  <a:pt x="404" y="630"/>
                </a:lnTo>
                <a:lnTo>
                  <a:pt x="407" y="630"/>
                </a:lnTo>
                <a:lnTo>
                  <a:pt x="418" y="628"/>
                </a:lnTo>
                <a:lnTo>
                  <a:pt x="422" y="640"/>
                </a:lnTo>
                <a:lnTo>
                  <a:pt x="425" y="644"/>
                </a:lnTo>
                <a:lnTo>
                  <a:pt x="425" y="648"/>
                </a:lnTo>
                <a:lnTo>
                  <a:pt x="429" y="653"/>
                </a:lnTo>
                <a:lnTo>
                  <a:pt x="429" y="653"/>
                </a:lnTo>
                <a:lnTo>
                  <a:pt x="431" y="649"/>
                </a:lnTo>
                <a:lnTo>
                  <a:pt x="431" y="649"/>
                </a:lnTo>
                <a:lnTo>
                  <a:pt x="436" y="644"/>
                </a:lnTo>
                <a:lnTo>
                  <a:pt x="438" y="640"/>
                </a:lnTo>
                <a:lnTo>
                  <a:pt x="445" y="633"/>
                </a:lnTo>
                <a:lnTo>
                  <a:pt x="445" y="633"/>
                </a:lnTo>
                <a:lnTo>
                  <a:pt x="457" y="624"/>
                </a:lnTo>
                <a:lnTo>
                  <a:pt x="464" y="612"/>
                </a:lnTo>
                <a:lnTo>
                  <a:pt x="464" y="612"/>
                </a:lnTo>
                <a:lnTo>
                  <a:pt x="466" y="608"/>
                </a:lnTo>
                <a:lnTo>
                  <a:pt x="466" y="605"/>
                </a:lnTo>
                <a:lnTo>
                  <a:pt x="466" y="600"/>
                </a:lnTo>
                <a:lnTo>
                  <a:pt x="464" y="594"/>
                </a:lnTo>
                <a:lnTo>
                  <a:pt x="464" y="594"/>
                </a:lnTo>
                <a:lnTo>
                  <a:pt x="461" y="587"/>
                </a:lnTo>
                <a:lnTo>
                  <a:pt x="461" y="587"/>
                </a:lnTo>
                <a:lnTo>
                  <a:pt x="464" y="580"/>
                </a:lnTo>
                <a:lnTo>
                  <a:pt x="470" y="573"/>
                </a:lnTo>
                <a:lnTo>
                  <a:pt x="477" y="568"/>
                </a:lnTo>
                <a:lnTo>
                  <a:pt x="477" y="568"/>
                </a:lnTo>
                <a:lnTo>
                  <a:pt x="479" y="564"/>
                </a:lnTo>
                <a:lnTo>
                  <a:pt x="482" y="564"/>
                </a:lnTo>
                <a:lnTo>
                  <a:pt x="482" y="562"/>
                </a:lnTo>
                <a:lnTo>
                  <a:pt x="484" y="559"/>
                </a:lnTo>
                <a:lnTo>
                  <a:pt x="484" y="559"/>
                </a:lnTo>
                <a:lnTo>
                  <a:pt x="487" y="546"/>
                </a:lnTo>
                <a:lnTo>
                  <a:pt x="489" y="541"/>
                </a:lnTo>
                <a:lnTo>
                  <a:pt x="491" y="537"/>
                </a:lnTo>
                <a:lnTo>
                  <a:pt x="491" y="537"/>
                </a:lnTo>
                <a:lnTo>
                  <a:pt x="489" y="527"/>
                </a:lnTo>
                <a:lnTo>
                  <a:pt x="487" y="525"/>
                </a:lnTo>
                <a:lnTo>
                  <a:pt x="486" y="523"/>
                </a:lnTo>
                <a:lnTo>
                  <a:pt x="486" y="523"/>
                </a:lnTo>
                <a:lnTo>
                  <a:pt x="480" y="521"/>
                </a:lnTo>
                <a:lnTo>
                  <a:pt x="471" y="518"/>
                </a:lnTo>
                <a:lnTo>
                  <a:pt x="461" y="512"/>
                </a:lnTo>
                <a:lnTo>
                  <a:pt x="461" y="512"/>
                </a:lnTo>
                <a:lnTo>
                  <a:pt x="468" y="498"/>
                </a:lnTo>
                <a:lnTo>
                  <a:pt x="468" y="498"/>
                </a:lnTo>
                <a:lnTo>
                  <a:pt x="468" y="491"/>
                </a:lnTo>
                <a:lnTo>
                  <a:pt x="470" y="486"/>
                </a:lnTo>
                <a:lnTo>
                  <a:pt x="468" y="479"/>
                </a:lnTo>
                <a:lnTo>
                  <a:pt x="468" y="472"/>
                </a:lnTo>
                <a:lnTo>
                  <a:pt x="468" y="472"/>
                </a:lnTo>
                <a:lnTo>
                  <a:pt x="464" y="468"/>
                </a:lnTo>
                <a:lnTo>
                  <a:pt x="461" y="466"/>
                </a:lnTo>
                <a:lnTo>
                  <a:pt x="452" y="464"/>
                </a:lnTo>
                <a:lnTo>
                  <a:pt x="452" y="464"/>
                </a:lnTo>
                <a:lnTo>
                  <a:pt x="452" y="457"/>
                </a:lnTo>
                <a:lnTo>
                  <a:pt x="454" y="450"/>
                </a:lnTo>
                <a:lnTo>
                  <a:pt x="457" y="447"/>
                </a:lnTo>
                <a:lnTo>
                  <a:pt x="457" y="447"/>
                </a:lnTo>
                <a:lnTo>
                  <a:pt x="459" y="445"/>
                </a:lnTo>
                <a:lnTo>
                  <a:pt x="459" y="443"/>
                </a:lnTo>
                <a:lnTo>
                  <a:pt x="461" y="441"/>
                </a:lnTo>
                <a:lnTo>
                  <a:pt x="452" y="427"/>
                </a:lnTo>
                <a:lnTo>
                  <a:pt x="461" y="418"/>
                </a:lnTo>
                <a:lnTo>
                  <a:pt x="461" y="418"/>
                </a:lnTo>
                <a:lnTo>
                  <a:pt x="459" y="413"/>
                </a:lnTo>
                <a:lnTo>
                  <a:pt x="454" y="399"/>
                </a:lnTo>
                <a:lnTo>
                  <a:pt x="454" y="399"/>
                </a:lnTo>
                <a:lnTo>
                  <a:pt x="450" y="393"/>
                </a:lnTo>
                <a:lnTo>
                  <a:pt x="448" y="386"/>
                </a:lnTo>
                <a:lnTo>
                  <a:pt x="445" y="383"/>
                </a:lnTo>
                <a:lnTo>
                  <a:pt x="452" y="374"/>
                </a:lnTo>
                <a:lnTo>
                  <a:pt x="448" y="345"/>
                </a:lnTo>
                <a:lnTo>
                  <a:pt x="461" y="347"/>
                </a:lnTo>
                <a:lnTo>
                  <a:pt x="461" y="347"/>
                </a:lnTo>
                <a:lnTo>
                  <a:pt x="466" y="338"/>
                </a:lnTo>
                <a:lnTo>
                  <a:pt x="470" y="333"/>
                </a:lnTo>
                <a:lnTo>
                  <a:pt x="471" y="331"/>
                </a:lnTo>
                <a:lnTo>
                  <a:pt x="471" y="326"/>
                </a:lnTo>
                <a:lnTo>
                  <a:pt x="471" y="326"/>
                </a:lnTo>
                <a:lnTo>
                  <a:pt x="473" y="320"/>
                </a:lnTo>
                <a:lnTo>
                  <a:pt x="477" y="317"/>
                </a:lnTo>
                <a:lnTo>
                  <a:pt x="479" y="315"/>
                </a:lnTo>
                <a:lnTo>
                  <a:pt x="479" y="312"/>
                </a:lnTo>
                <a:lnTo>
                  <a:pt x="479" y="312"/>
                </a:lnTo>
                <a:lnTo>
                  <a:pt x="479" y="299"/>
                </a:lnTo>
                <a:lnTo>
                  <a:pt x="479" y="292"/>
                </a:lnTo>
                <a:lnTo>
                  <a:pt x="477" y="287"/>
                </a:lnTo>
                <a:lnTo>
                  <a:pt x="477" y="285"/>
                </a:lnTo>
                <a:lnTo>
                  <a:pt x="477" y="285"/>
                </a:lnTo>
                <a:lnTo>
                  <a:pt x="471" y="283"/>
                </a:lnTo>
                <a:lnTo>
                  <a:pt x="471" y="281"/>
                </a:lnTo>
                <a:lnTo>
                  <a:pt x="468" y="278"/>
                </a:lnTo>
                <a:lnTo>
                  <a:pt x="464" y="278"/>
                </a:lnTo>
                <a:lnTo>
                  <a:pt x="464" y="278"/>
                </a:lnTo>
                <a:lnTo>
                  <a:pt x="457" y="278"/>
                </a:lnTo>
                <a:lnTo>
                  <a:pt x="452" y="274"/>
                </a:lnTo>
                <a:lnTo>
                  <a:pt x="441" y="267"/>
                </a:lnTo>
                <a:lnTo>
                  <a:pt x="441" y="267"/>
                </a:lnTo>
                <a:lnTo>
                  <a:pt x="438" y="265"/>
                </a:lnTo>
                <a:lnTo>
                  <a:pt x="432" y="262"/>
                </a:lnTo>
                <a:lnTo>
                  <a:pt x="432" y="260"/>
                </a:lnTo>
                <a:lnTo>
                  <a:pt x="425" y="237"/>
                </a:lnTo>
                <a:lnTo>
                  <a:pt x="425" y="237"/>
                </a:lnTo>
                <a:lnTo>
                  <a:pt x="452" y="217"/>
                </a:lnTo>
                <a:lnTo>
                  <a:pt x="452" y="217"/>
                </a:lnTo>
                <a:lnTo>
                  <a:pt x="459" y="216"/>
                </a:lnTo>
                <a:lnTo>
                  <a:pt x="461" y="214"/>
                </a:lnTo>
                <a:lnTo>
                  <a:pt x="464" y="214"/>
                </a:lnTo>
                <a:lnTo>
                  <a:pt x="464" y="216"/>
                </a:lnTo>
                <a:lnTo>
                  <a:pt x="464" y="216"/>
                </a:lnTo>
                <a:lnTo>
                  <a:pt x="466" y="216"/>
                </a:lnTo>
                <a:lnTo>
                  <a:pt x="468" y="216"/>
                </a:lnTo>
                <a:lnTo>
                  <a:pt x="468" y="212"/>
                </a:lnTo>
                <a:lnTo>
                  <a:pt x="471" y="201"/>
                </a:lnTo>
                <a:lnTo>
                  <a:pt x="471" y="201"/>
                </a:lnTo>
                <a:lnTo>
                  <a:pt x="470" y="192"/>
                </a:lnTo>
                <a:lnTo>
                  <a:pt x="468" y="185"/>
                </a:lnTo>
                <a:lnTo>
                  <a:pt x="466" y="180"/>
                </a:lnTo>
                <a:lnTo>
                  <a:pt x="466" y="180"/>
                </a:lnTo>
                <a:lnTo>
                  <a:pt x="454" y="160"/>
                </a:lnTo>
                <a:lnTo>
                  <a:pt x="454" y="160"/>
                </a:lnTo>
                <a:lnTo>
                  <a:pt x="457" y="157"/>
                </a:lnTo>
                <a:lnTo>
                  <a:pt x="461" y="155"/>
                </a:lnTo>
                <a:lnTo>
                  <a:pt x="463" y="153"/>
                </a:lnTo>
                <a:lnTo>
                  <a:pt x="463" y="153"/>
                </a:lnTo>
                <a:lnTo>
                  <a:pt x="471" y="153"/>
                </a:lnTo>
                <a:lnTo>
                  <a:pt x="477" y="152"/>
                </a:lnTo>
                <a:lnTo>
                  <a:pt x="477" y="150"/>
                </a:lnTo>
                <a:lnTo>
                  <a:pt x="477" y="150"/>
                </a:lnTo>
                <a:lnTo>
                  <a:pt x="477" y="150"/>
                </a:lnTo>
                <a:lnTo>
                  <a:pt x="477" y="144"/>
                </a:lnTo>
                <a:lnTo>
                  <a:pt x="479" y="144"/>
                </a:lnTo>
                <a:lnTo>
                  <a:pt x="480" y="144"/>
                </a:lnTo>
                <a:lnTo>
                  <a:pt x="480" y="143"/>
                </a:lnTo>
                <a:lnTo>
                  <a:pt x="480" y="143"/>
                </a:lnTo>
                <a:lnTo>
                  <a:pt x="480" y="141"/>
                </a:lnTo>
                <a:lnTo>
                  <a:pt x="479" y="137"/>
                </a:lnTo>
                <a:lnTo>
                  <a:pt x="473" y="132"/>
                </a:lnTo>
                <a:lnTo>
                  <a:pt x="463" y="121"/>
                </a:lnTo>
                <a:lnTo>
                  <a:pt x="463" y="121"/>
                </a:lnTo>
                <a:lnTo>
                  <a:pt x="461" y="118"/>
                </a:lnTo>
                <a:lnTo>
                  <a:pt x="461" y="114"/>
                </a:lnTo>
                <a:lnTo>
                  <a:pt x="461" y="109"/>
                </a:lnTo>
                <a:lnTo>
                  <a:pt x="461" y="109"/>
                </a:lnTo>
                <a:lnTo>
                  <a:pt x="463" y="102"/>
                </a:lnTo>
                <a:lnTo>
                  <a:pt x="463" y="102"/>
                </a:lnTo>
                <a:lnTo>
                  <a:pt x="463" y="102"/>
                </a:lnTo>
                <a:lnTo>
                  <a:pt x="463" y="102"/>
                </a:lnTo>
                <a:lnTo>
                  <a:pt x="461" y="100"/>
                </a:lnTo>
                <a:lnTo>
                  <a:pt x="461" y="100"/>
                </a:lnTo>
                <a:lnTo>
                  <a:pt x="459" y="96"/>
                </a:lnTo>
                <a:lnTo>
                  <a:pt x="457" y="93"/>
                </a:lnTo>
                <a:lnTo>
                  <a:pt x="457" y="91"/>
                </a:lnTo>
                <a:lnTo>
                  <a:pt x="457" y="91"/>
                </a:lnTo>
                <a:lnTo>
                  <a:pt x="450" y="89"/>
                </a:lnTo>
                <a:lnTo>
                  <a:pt x="445" y="91"/>
                </a:lnTo>
                <a:lnTo>
                  <a:pt x="441" y="93"/>
                </a:lnTo>
                <a:lnTo>
                  <a:pt x="438" y="96"/>
                </a:lnTo>
                <a:lnTo>
                  <a:pt x="438" y="96"/>
                </a:lnTo>
                <a:lnTo>
                  <a:pt x="438" y="98"/>
                </a:lnTo>
                <a:lnTo>
                  <a:pt x="439" y="102"/>
                </a:lnTo>
                <a:lnTo>
                  <a:pt x="445" y="114"/>
                </a:lnTo>
                <a:lnTo>
                  <a:pt x="448" y="121"/>
                </a:lnTo>
                <a:lnTo>
                  <a:pt x="448" y="125"/>
                </a:lnTo>
                <a:lnTo>
                  <a:pt x="448" y="128"/>
                </a:lnTo>
                <a:lnTo>
                  <a:pt x="447" y="128"/>
                </a:lnTo>
                <a:lnTo>
                  <a:pt x="447" y="128"/>
                </a:lnTo>
                <a:lnTo>
                  <a:pt x="445" y="125"/>
                </a:lnTo>
                <a:lnTo>
                  <a:pt x="441" y="125"/>
                </a:lnTo>
                <a:lnTo>
                  <a:pt x="439" y="121"/>
                </a:lnTo>
                <a:lnTo>
                  <a:pt x="438" y="116"/>
                </a:lnTo>
                <a:lnTo>
                  <a:pt x="432" y="114"/>
                </a:lnTo>
                <a:lnTo>
                  <a:pt x="431" y="114"/>
                </a:lnTo>
                <a:lnTo>
                  <a:pt x="431" y="114"/>
                </a:lnTo>
                <a:lnTo>
                  <a:pt x="425" y="111"/>
                </a:lnTo>
                <a:lnTo>
                  <a:pt x="420" y="111"/>
                </a:lnTo>
                <a:lnTo>
                  <a:pt x="418" y="111"/>
                </a:lnTo>
                <a:lnTo>
                  <a:pt x="416" y="114"/>
                </a:lnTo>
                <a:lnTo>
                  <a:pt x="416" y="114"/>
                </a:lnTo>
                <a:lnTo>
                  <a:pt x="413" y="120"/>
                </a:lnTo>
                <a:lnTo>
                  <a:pt x="413" y="125"/>
                </a:lnTo>
                <a:lnTo>
                  <a:pt x="413" y="134"/>
                </a:lnTo>
                <a:lnTo>
                  <a:pt x="413" y="137"/>
                </a:lnTo>
                <a:lnTo>
                  <a:pt x="416" y="139"/>
                </a:lnTo>
                <a:lnTo>
                  <a:pt x="416" y="139"/>
                </a:lnTo>
                <a:lnTo>
                  <a:pt x="429" y="150"/>
                </a:lnTo>
                <a:lnTo>
                  <a:pt x="436" y="157"/>
                </a:lnTo>
                <a:lnTo>
                  <a:pt x="438" y="159"/>
                </a:lnTo>
                <a:lnTo>
                  <a:pt x="438" y="160"/>
                </a:lnTo>
                <a:lnTo>
                  <a:pt x="438" y="160"/>
                </a:lnTo>
                <a:lnTo>
                  <a:pt x="438" y="162"/>
                </a:lnTo>
                <a:lnTo>
                  <a:pt x="436" y="162"/>
                </a:lnTo>
                <a:lnTo>
                  <a:pt x="431" y="162"/>
                </a:lnTo>
                <a:lnTo>
                  <a:pt x="425" y="160"/>
                </a:lnTo>
                <a:lnTo>
                  <a:pt x="420" y="157"/>
                </a:lnTo>
                <a:lnTo>
                  <a:pt x="420" y="157"/>
                </a:lnTo>
                <a:lnTo>
                  <a:pt x="413" y="153"/>
                </a:lnTo>
                <a:lnTo>
                  <a:pt x="406" y="150"/>
                </a:lnTo>
                <a:lnTo>
                  <a:pt x="402" y="144"/>
                </a:lnTo>
                <a:lnTo>
                  <a:pt x="400" y="143"/>
                </a:lnTo>
                <a:lnTo>
                  <a:pt x="399" y="137"/>
                </a:lnTo>
                <a:lnTo>
                  <a:pt x="399" y="134"/>
                </a:lnTo>
                <a:lnTo>
                  <a:pt x="399" y="134"/>
                </a:lnTo>
                <a:lnTo>
                  <a:pt x="400" y="121"/>
                </a:lnTo>
                <a:lnTo>
                  <a:pt x="404" y="114"/>
                </a:lnTo>
                <a:lnTo>
                  <a:pt x="411" y="98"/>
                </a:lnTo>
                <a:lnTo>
                  <a:pt x="411" y="98"/>
                </a:lnTo>
                <a:lnTo>
                  <a:pt x="416" y="93"/>
                </a:lnTo>
                <a:lnTo>
                  <a:pt x="420" y="84"/>
                </a:lnTo>
                <a:lnTo>
                  <a:pt x="422" y="79"/>
                </a:lnTo>
                <a:lnTo>
                  <a:pt x="422" y="75"/>
                </a:lnTo>
                <a:lnTo>
                  <a:pt x="422" y="72"/>
                </a:lnTo>
                <a:lnTo>
                  <a:pt x="420" y="66"/>
                </a:lnTo>
                <a:lnTo>
                  <a:pt x="420" y="66"/>
                </a:lnTo>
                <a:lnTo>
                  <a:pt x="416" y="59"/>
                </a:lnTo>
                <a:lnTo>
                  <a:pt x="413" y="56"/>
                </a:lnTo>
                <a:lnTo>
                  <a:pt x="411" y="54"/>
                </a:lnTo>
                <a:lnTo>
                  <a:pt x="409" y="54"/>
                </a:lnTo>
                <a:lnTo>
                  <a:pt x="409" y="54"/>
                </a:lnTo>
                <a:lnTo>
                  <a:pt x="411" y="57"/>
                </a:lnTo>
                <a:lnTo>
                  <a:pt x="413" y="66"/>
                </a:lnTo>
                <a:lnTo>
                  <a:pt x="413" y="70"/>
                </a:lnTo>
                <a:lnTo>
                  <a:pt x="413" y="75"/>
                </a:lnTo>
                <a:lnTo>
                  <a:pt x="413" y="79"/>
                </a:lnTo>
                <a:lnTo>
                  <a:pt x="411" y="84"/>
                </a:lnTo>
                <a:lnTo>
                  <a:pt x="411" y="84"/>
                </a:lnTo>
                <a:lnTo>
                  <a:pt x="406" y="93"/>
                </a:lnTo>
                <a:lnTo>
                  <a:pt x="399" y="98"/>
                </a:lnTo>
                <a:lnTo>
                  <a:pt x="390" y="102"/>
                </a:lnTo>
                <a:lnTo>
                  <a:pt x="384" y="104"/>
                </a:lnTo>
                <a:lnTo>
                  <a:pt x="384" y="104"/>
                </a:lnTo>
                <a:lnTo>
                  <a:pt x="381" y="104"/>
                </a:lnTo>
                <a:lnTo>
                  <a:pt x="377" y="104"/>
                </a:lnTo>
                <a:lnTo>
                  <a:pt x="372" y="109"/>
                </a:lnTo>
                <a:lnTo>
                  <a:pt x="368" y="114"/>
                </a:lnTo>
                <a:lnTo>
                  <a:pt x="367" y="116"/>
                </a:lnTo>
                <a:lnTo>
                  <a:pt x="367" y="116"/>
                </a:lnTo>
                <a:lnTo>
                  <a:pt x="363" y="118"/>
                </a:lnTo>
                <a:lnTo>
                  <a:pt x="361" y="121"/>
                </a:lnTo>
                <a:lnTo>
                  <a:pt x="361" y="121"/>
                </a:lnTo>
                <a:lnTo>
                  <a:pt x="361" y="125"/>
                </a:lnTo>
                <a:lnTo>
                  <a:pt x="361" y="125"/>
                </a:lnTo>
                <a:lnTo>
                  <a:pt x="363" y="134"/>
                </a:lnTo>
                <a:lnTo>
                  <a:pt x="363" y="139"/>
                </a:lnTo>
                <a:lnTo>
                  <a:pt x="363" y="144"/>
                </a:lnTo>
                <a:lnTo>
                  <a:pt x="361" y="150"/>
                </a:lnTo>
                <a:lnTo>
                  <a:pt x="361" y="150"/>
                </a:lnTo>
                <a:lnTo>
                  <a:pt x="361" y="153"/>
                </a:lnTo>
                <a:lnTo>
                  <a:pt x="361" y="157"/>
                </a:lnTo>
                <a:lnTo>
                  <a:pt x="363" y="162"/>
                </a:lnTo>
                <a:lnTo>
                  <a:pt x="363" y="166"/>
                </a:lnTo>
                <a:lnTo>
                  <a:pt x="363" y="169"/>
                </a:lnTo>
                <a:lnTo>
                  <a:pt x="361" y="173"/>
                </a:lnTo>
                <a:lnTo>
                  <a:pt x="358" y="176"/>
                </a:lnTo>
                <a:lnTo>
                  <a:pt x="358" y="176"/>
                </a:lnTo>
                <a:lnTo>
                  <a:pt x="349" y="182"/>
                </a:lnTo>
                <a:lnTo>
                  <a:pt x="340" y="192"/>
                </a:lnTo>
                <a:lnTo>
                  <a:pt x="331" y="201"/>
                </a:lnTo>
                <a:lnTo>
                  <a:pt x="329" y="205"/>
                </a:lnTo>
                <a:lnTo>
                  <a:pt x="327" y="210"/>
                </a:lnTo>
                <a:lnTo>
                  <a:pt x="327" y="210"/>
                </a:lnTo>
                <a:lnTo>
                  <a:pt x="327" y="217"/>
                </a:lnTo>
                <a:lnTo>
                  <a:pt x="324" y="224"/>
                </a:lnTo>
                <a:lnTo>
                  <a:pt x="322" y="233"/>
                </a:lnTo>
                <a:lnTo>
                  <a:pt x="320" y="235"/>
                </a:lnTo>
                <a:lnTo>
                  <a:pt x="320" y="237"/>
                </a:lnTo>
                <a:lnTo>
                  <a:pt x="320" y="237"/>
                </a:lnTo>
                <a:lnTo>
                  <a:pt x="324" y="240"/>
                </a:lnTo>
                <a:lnTo>
                  <a:pt x="331" y="244"/>
                </a:lnTo>
                <a:lnTo>
                  <a:pt x="340" y="248"/>
                </a:lnTo>
                <a:lnTo>
                  <a:pt x="343" y="248"/>
                </a:lnTo>
                <a:lnTo>
                  <a:pt x="343" y="248"/>
                </a:lnTo>
                <a:lnTo>
                  <a:pt x="343" y="248"/>
                </a:lnTo>
                <a:lnTo>
                  <a:pt x="349" y="248"/>
                </a:lnTo>
                <a:lnTo>
                  <a:pt x="354" y="248"/>
                </a:lnTo>
                <a:lnTo>
                  <a:pt x="361" y="251"/>
                </a:lnTo>
                <a:lnTo>
                  <a:pt x="367" y="255"/>
                </a:lnTo>
                <a:lnTo>
                  <a:pt x="367" y="255"/>
                </a:lnTo>
                <a:lnTo>
                  <a:pt x="372" y="260"/>
                </a:lnTo>
                <a:lnTo>
                  <a:pt x="379" y="265"/>
                </a:lnTo>
                <a:lnTo>
                  <a:pt x="381" y="271"/>
                </a:lnTo>
                <a:lnTo>
                  <a:pt x="383" y="274"/>
                </a:lnTo>
                <a:lnTo>
                  <a:pt x="384" y="280"/>
                </a:lnTo>
                <a:lnTo>
                  <a:pt x="384" y="283"/>
                </a:lnTo>
                <a:lnTo>
                  <a:pt x="384" y="283"/>
                </a:lnTo>
                <a:lnTo>
                  <a:pt x="384" y="304"/>
                </a:lnTo>
                <a:lnTo>
                  <a:pt x="383" y="308"/>
                </a:lnTo>
                <a:lnTo>
                  <a:pt x="381" y="313"/>
                </a:lnTo>
                <a:lnTo>
                  <a:pt x="381" y="313"/>
                </a:lnTo>
                <a:lnTo>
                  <a:pt x="381" y="313"/>
                </a:lnTo>
                <a:lnTo>
                  <a:pt x="377" y="313"/>
                </a:lnTo>
                <a:lnTo>
                  <a:pt x="375" y="312"/>
                </a:lnTo>
                <a:lnTo>
                  <a:pt x="372" y="308"/>
                </a:lnTo>
                <a:lnTo>
                  <a:pt x="370" y="313"/>
                </a:lnTo>
                <a:lnTo>
                  <a:pt x="370" y="313"/>
                </a:lnTo>
                <a:lnTo>
                  <a:pt x="368" y="315"/>
                </a:lnTo>
                <a:lnTo>
                  <a:pt x="367" y="320"/>
                </a:lnTo>
                <a:lnTo>
                  <a:pt x="365" y="326"/>
                </a:lnTo>
                <a:lnTo>
                  <a:pt x="365" y="331"/>
                </a:lnTo>
                <a:lnTo>
                  <a:pt x="365" y="331"/>
                </a:lnTo>
                <a:lnTo>
                  <a:pt x="368" y="336"/>
                </a:lnTo>
                <a:lnTo>
                  <a:pt x="375" y="342"/>
                </a:lnTo>
                <a:lnTo>
                  <a:pt x="384" y="349"/>
                </a:lnTo>
                <a:lnTo>
                  <a:pt x="384" y="349"/>
                </a:lnTo>
                <a:lnTo>
                  <a:pt x="377" y="347"/>
                </a:lnTo>
                <a:lnTo>
                  <a:pt x="370" y="345"/>
                </a:lnTo>
                <a:lnTo>
                  <a:pt x="365" y="342"/>
                </a:lnTo>
                <a:lnTo>
                  <a:pt x="365" y="342"/>
                </a:lnTo>
                <a:lnTo>
                  <a:pt x="361" y="336"/>
                </a:lnTo>
                <a:lnTo>
                  <a:pt x="358" y="333"/>
                </a:lnTo>
                <a:lnTo>
                  <a:pt x="358" y="331"/>
                </a:lnTo>
                <a:lnTo>
                  <a:pt x="359" y="322"/>
                </a:lnTo>
                <a:lnTo>
                  <a:pt x="359" y="322"/>
                </a:lnTo>
                <a:lnTo>
                  <a:pt x="363" y="317"/>
                </a:lnTo>
                <a:lnTo>
                  <a:pt x="367" y="308"/>
                </a:lnTo>
                <a:lnTo>
                  <a:pt x="368" y="304"/>
                </a:lnTo>
                <a:lnTo>
                  <a:pt x="370" y="297"/>
                </a:lnTo>
                <a:lnTo>
                  <a:pt x="370" y="297"/>
                </a:lnTo>
                <a:lnTo>
                  <a:pt x="368" y="290"/>
                </a:lnTo>
                <a:lnTo>
                  <a:pt x="367" y="283"/>
                </a:lnTo>
                <a:lnTo>
                  <a:pt x="367" y="280"/>
                </a:lnTo>
                <a:lnTo>
                  <a:pt x="367" y="274"/>
                </a:lnTo>
                <a:lnTo>
                  <a:pt x="367" y="274"/>
                </a:lnTo>
                <a:lnTo>
                  <a:pt x="368" y="267"/>
                </a:lnTo>
                <a:lnTo>
                  <a:pt x="367" y="265"/>
                </a:lnTo>
                <a:lnTo>
                  <a:pt x="365" y="264"/>
                </a:lnTo>
                <a:lnTo>
                  <a:pt x="365" y="264"/>
                </a:lnTo>
                <a:lnTo>
                  <a:pt x="359" y="262"/>
                </a:lnTo>
                <a:lnTo>
                  <a:pt x="351" y="262"/>
                </a:lnTo>
                <a:lnTo>
                  <a:pt x="336" y="262"/>
                </a:lnTo>
                <a:lnTo>
                  <a:pt x="336" y="262"/>
                </a:lnTo>
                <a:lnTo>
                  <a:pt x="331" y="262"/>
                </a:lnTo>
                <a:lnTo>
                  <a:pt x="327" y="262"/>
                </a:lnTo>
                <a:lnTo>
                  <a:pt x="324" y="264"/>
                </a:lnTo>
                <a:lnTo>
                  <a:pt x="322" y="271"/>
                </a:lnTo>
                <a:lnTo>
                  <a:pt x="322" y="271"/>
                </a:lnTo>
                <a:lnTo>
                  <a:pt x="320" y="274"/>
                </a:lnTo>
                <a:lnTo>
                  <a:pt x="317" y="278"/>
                </a:lnTo>
                <a:lnTo>
                  <a:pt x="317" y="281"/>
                </a:lnTo>
                <a:lnTo>
                  <a:pt x="317" y="283"/>
                </a:lnTo>
                <a:lnTo>
                  <a:pt x="317" y="283"/>
                </a:lnTo>
                <a:lnTo>
                  <a:pt x="317" y="287"/>
                </a:lnTo>
                <a:lnTo>
                  <a:pt x="319" y="294"/>
                </a:lnTo>
                <a:lnTo>
                  <a:pt x="317" y="301"/>
                </a:lnTo>
                <a:lnTo>
                  <a:pt x="317" y="306"/>
                </a:lnTo>
                <a:lnTo>
                  <a:pt x="317" y="306"/>
                </a:lnTo>
                <a:lnTo>
                  <a:pt x="313" y="308"/>
                </a:lnTo>
                <a:lnTo>
                  <a:pt x="310" y="312"/>
                </a:lnTo>
                <a:lnTo>
                  <a:pt x="303" y="317"/>
                </a:lnTo>
                <a:lnTo>
                  <a:pt x="297" y="320"/>
                </a:lnTo>
                <a:lnTo>
                  <a:pt x="288" y="324"/>
                </a:lnTo>
                <a:lnTo>
                  <a:pt x="288" y="324"/>
                </a:lnTo>
                <a:lnTo>
                  <a:pt x="285" y="326"/>
                </a:lnTo>
                <a:lnTo>
                  <a:pt x="285" y="328"/>
                </a:lnTo>
                <a:lnTo>
                  <a:pt x="281" y="336"/>
                </a:lnTo>
                <a:lnTo>
                  <a:pt x="276" y="342"/>
                </a:lnTo>
                <a:lnTo>
                  <a:pt x="274" y="345"/>
                </a:lnTo>
                <a:lnTo>
                  <a:pt x="269" y="345"/>
                </a:lnTo>
                <a:lnTo>
                  <a:pt x="269" y="345"/>
                </a:lnTo>
                <a:lnTo>
                  <a:pt x="267" y="345"/>
                </a:lnTo>
                <a:lnTo>
                  <a:pt x="267" y="345"/>
                </a:lnTo>
                <a:lnTo>
                  <a:pt x="249" y="349"/>
                </a:lnTo>
                <a:lnTo>
                  <a:pt x="244" y="349"/>
                </a:lnTo>
                <a:lnTo>
                  <a:pt x="240" y="354"/>
                </a:lnTo>
                <a:lnTo>
                  <a:pt x="240" y="354"/>
                </a:lnTo>
                <a:lnTo>
                  <a:pt x="237" y="356"/>
                </a:lnTo>
                <a:lnTo>
                  <a:pt x="233" y="360"/>
                </a:lnTo>
                <a:lnTo>
                  <a:pt x="231" y="361"/>
                </a:lnTo>
                <a:lnTo>
                  <a:pt x="226" y="361"/>
                </a:lnTo>
                <a:lnTo>
                  <a:pt x="224" y="360"/>
                </a:lnTo>
                <a:lnTo>
                  <a:pt x="224" y="360"/>
                </a:lnTo>
                <a:lnTo>
                  <a:pt x="217" y="354"/>
                </a:lnTo>
                <a:lnTo>
                  <a:pt x="208" y="347"/>
                </a:lnTo>
                <a:lnTo>
                  <a:pt x="208" y="347"/>
                </a:lnTo>
                <a:lnTo>
                  <a:pt x="203" y="342"/>
                </a:lnTo>
                <a:lnTo>
                  <a:pt x="194" y="338"/>
                </a:lnTo>
                <a:lnTo>
                  <a:pt x="185" y="333"/>
                </a:lnTo>
                <a:lnTo>
                  <a:pt x="183" y="331"/>
                </a:lnTo>
                <a:lnTo>
                  <a:pt x="182" y="328"/>
                </a:lnTo>
                <a:lnTo>
                  <a:pt x="182" y="328"/>
                </a:lnTo>
                <a:lnTo>
                  <a:pt x="182" y="317"/>
                </a:lnTo>
                <a:lnTo>
                  <a:pt x="182" y="315"/>
                </a:lnTo>
                <a:lnTo>
                  <a:pt x="183" y="315"/>
                </a:lnTo>
                <a:lnTo>
                  <a:pt x="187" y="317"/>
                </a:lnTo>
                <a:lnTo>
                  <a:pt x="187" y="317"/>
                </a:lnTo>
                <a:lnTo>
                  <a:pt x="192" y="320"/>
                </a:lnTo>
                <a:lnTo>
                  <a:pt x="194" y="324"/>
                </a:lnTo>
                <a:lnTo>
                  <a:pt x="198" y="331"/>
                </a:lnTo>
                <a:lnTo>
                  <a:pt x="199" y="333"/>
                </a:lnTo>
                <a:lnTo>
                  <a:pt x="201" y="336"/>
                </a:lnTo>
                <a:lnTo>
                  <a:pt x="203" y="336"/>
                </a:lnTo>
                <a:lnTo>
                  <a:pt x="207" y="336"/>
                </a:lnTo>
                <a:lnTo>
                  <a:pt x="207" y="336"/>
                </a:lnTo>
                <a:lnTo>
                  <a:pt x="217" y="336"/>
                </a:lnTo>
                <a:lnTo>
                  <a:pt x="226" y="333"/>
                </a:lnTo>
                <a:lnTo>
                  <a:pt x="235" y="331"/>
                </a:lnTo>
                <a:lnTo>
                  <a:pt x="239" y="328"/>
                </a:lnTo>
                <a:lnTo>
                  <a:pt x="240" y="328"/>
                </a:lnTo>
                <a:lnTo>
                  <a:pt x="240" y="328"/>
                </a:lnTo>
                <a:lnTo>
                  <a:pt x="247" y="320"/>
                </a:lnTo>
                <a:lnTo>
                  <a:pt x="260" y="313"/>
                </a:lnTo>
                <a:lnTo>
                  <a:pt x="272" y="306"/>
                </a:lnTo>
                <a:lnTo>
                  <a:pt x="279" y="299"/>
                </a:lnTo>
                <a:lnTo>
                  <a:pt x="279" y="299"/>
                </a:lnTo>
                <a:lnTo>
                  <a:pt x="281" y="297"/>
                </a:lnTo>
                <a:lnTo>
                  <a:pt x="281" y="294"/>
                </a:lnTo>
                <a:lnTo>
                  <a:pt x="283" y="285"/>
                </a:lnTo>
                <a:lnTo>
                  <a:pt x="285" y="281"/>
                </a:lnTo>
                <a:lnTo>
                  <a:pt x="288" y="278"/>
                </a:lnTo>
                <a:lnTo>
                  <a:pt x="290" y="274"/>
                </a:lnTo>
                <a:lnTo>
                  <a:pt x="290" y="274"/>
                </a:lnTo>
                <a:lnTo>
                  <a:pt x="297" y="272"/>
                </a:lnTo>
                <a:lnTo>
                  <a:pt x="303" y="271"/>
                </a:lnTo>
                <a:lnTo>
                  <a:pt x="304" y="267"/>
                </a:lnTo>
                <a:lnTo>
                  <a:pt x="304" y="265"/>
                </a:lnTo>
                <a:lnTo>
                  <a:pt x="304" y="264"/>
                </a:lnTo>
                <a:lnTo>
                  <a:pt x="304" y="264"/>
                </a:lnTo>
                <a:lnTo>
                  <a:pt x="304" y="256"/>
                </a:lnTo>
                <a:lnTo>
                  <a:pt x="301" y="244"/>
                </a:lnTo>
                <a:lnTo>
                  <a:pt x="299" y="240"/>
                </a:lnTo>
                <a:lnTo>
                  <a:pt x="299" y="233"/>
                </a:lnTo>
                <a:lnTo>
                  <a:pt x="301" y="226"/>
                </a:lnTo>
                <a:lnTo>
                  <a:pt x="303" y="221"/>
                </a:lnTo>
                <a:lnTo>
                  <a:pt x="303" y="221"/>
                </a:lnTo>
                <a:lnTo>
                  <a:pt x="320" y="192"/>
                </a:lnTo>
                <a:lnTo>
                  <a:pt x="326" y="178"/>
                </a:lnTo>
                <a:lnTo>
                  <a:pt x="331" y="169"/>
                </a:lnTo>
                <a:lnTo>
                  <a:pt x="331" y="169"/>
                </a:lnTo>
                <a:lnTo>
                  <a:pt x="336" y="159"/>
                </a:lnTo>
                <a:lnTo>
                  <a:pt x="342" y="150"/>
                </a:lnTo>
                <a:lnTo>
                  <a:pt x="343" y="141"/>
                </a:lnTo>
                <a:lnTo>
                  <a:pt x="343" y="137"/>
                </a:lnTo>
                <a:lnTo>
                  <a:pt x="343" y="134"/>
                </a:lnTo>
                <a:lnTo>
                  <a:pt x="343" y="134"/>
                </a:lnTo>
                <a:lnTo>
                  <a:pt x="343" y="128"/>
                </a:lnTo>
                <a:lnTo>
                  <a:pt x="340" y="121"/>
                </a:lnTo>
                <a:lnTo>
                  <a:pt x="338" y="118"/>
                </a:lnTo>
                <a:lnTo>
                  <a:pt x="338" y="114"/>
                </a:lnTo>
                <a:lnTo>
                  <a:pt x="340" y="111"/>
                </a:lnTo>
                <a:lnTo>
                  <a:pt x="343" y="109"/>
                </a:lnTo>
                <a:lnTo>
                  <a:pt x="343" y="109"/>
                </a:lnTo>
                <a:lnTo>
                  <a:pt x="358" y="95"/>
                </a:lnTo>
                <a:lnTo>
                  <a:pt x="365" y="89"/>
                </a:lnTo>
                <a:lnTo>
                  <a:pt x="368" y="80"/>
                </a:lnTo>
                <a:lnTo>
                  <a:pt x="368" y="80"/>
                </a:lnTo>
                <a:lnTo>
                  <a:pt x="372" y="75"/>
                </a:lnTo>
                <a:lnTo>
                  <a:pt x="377" y="70"/>
                </a:lnTo>
                <a:lnTo>
                  <a:pt x="381" y="59"/>
                </a:lnTo>
                <a:lnTo>
                  <a:pt x="381" y="54"/>
                </a:lnTo>
                <a:lnTo>
                  <a:pt x="381" y="54"/>
                </a:lnTo>
                <a:lnTo>
                  <a:pt x="379" y="52"/>
                </a:lnTo>
                <a:lnTo>
                  <a:pt x="377" y="48"/>
                </a:lnTo>
                <a:lnTo>
                  <a:pt x="368" y="41"/>
                </a:lnTo>
                <a:lnTo>
                  <a:pt x="361" y="34"/>
                </a:lnTo>
                <a:lnTo>
                  <a:pt x="351" y="31"/>
                </a:lnTo>
                <a:lnTo>
                  <a:pt x="351" y="31"/>
                </a:lnTo>
                <a:lnTo>
                  <a:pt x="349" y="29"/>
                </a:lnTo>
                <a:lnTo>
                  <a:pt x="347" y="29"/>
                </a:lnTo>
                <a:lnTo>
                  <a:pt x="354" y="29"/>
                </a:lnTo>
                <a:lnTo>
                  <a:pt x="368" y="27"/>
                </a:lnTo>
                <a:lnTo>
                  <a:pt x="368" y="27"/>
                </a:lnTo>
                <a:lnTo>
                  <a:pt x="372" y="25"/>
                </a:lnTo>
                <a:lnTo>
                  <a:pt x="377" y="20"/>
                </a:lnTo>
                <a:lnTo>
                  <a:pt x="377" y="16"/>
                </a:lnTo>
                <a:lnTo>
                  <a:pt x="377" y="9"/>
                </a:lnTo>
                <a:lnTo>
                  <a:pt x="377" y="9"/>
                </a:lnTo>
                <a:lnTo>
                  <a:pt x="372" y="6"/>
                </a:lnTo>
                <a:lnTo>
                  <a:pt x="368" y="0"/>
                </a:lnTo>
                <a:lnTo>
                  <a:pt x="365" y="0"/>
                </a:lnTo>
                <a:lnTo>
                  <a:pt x="361" y="6"/>
                </a:lnTo>
                <a:lnTo>
                  <a:pt x="361" y="6"/>
                </a:lnTo>
                <a:lnTo>
                  <a:pt x="356" y="9"/>
                </a:lnTo>
                <a:lnTo>
                  <a:pt x="351" y="15"/>
                </a:lnTo>
                <a:lnTo>
                  <a:pt x="347" y="20"/>
                </a:lnTo>
                <a:lnTo>
                  <a:pt x="347" y="20"/>
                </a:lnTo>
                <a:lnTo>
                  <a:pt x="343" y="20"/>
                </a:lnTo>
                <a:lnTo>
                  <a:pt x="342" y="20"/>
                </a:lnTo>
                <a:lnTo>
                  <a:pt x="340" y="22"/>
                </a:lnTo>
                <a:lnTo>
                  <a:pt x="340" y="22"/>
                </a:lnTo>
                <a:lnTo>
                  <a:pt x="324" y="36"/>
                </a:lnTo>
                <a:lnTo>
                  <a:pt x="308" y="57"/>
                </a:lnTo>
                <a:lnTo>
                  <a:pt x="308" y="57"/>
                </a:lnTo>
                <a:lnTo>
                  <a:pt x="301" y="66"/>
                </a:lnTo>
                <a:lnTo>
                  <a:pt x="294" y="73"/>
                </a:lnTo>
                <a:lnTo>
                  <a:pt x="288" y="75"/>
                </a:lnTo>
                <a:lnTo>
                  <a:pt x="285" y="77"/>
                </a:lnTo>
                <a:lnTo>
                  <a:pt x="279" y="79"/>
                </a:lnTo>
                <a:lnTo>
                  <a:pt x="276" y="80"/>
                </a:lnTo>
                <a:lnTo>
                  <a:pt x="276" y="80"/>
                </a:lnTo>
                <a:lnTo>
                  <a:pt x="269" y="80"/>
                </a:lnTo>
                <a:lnTo>
                  <a:pt x="263" y="82"/>
                </a:lnTo>
                <a:lnTo>
                  <a:pt x="256" y="89"/>
                </a:lnTo>
                <a:lnTo>
                  <a:pt x="249" y="93"/>
                </a:lnTo>
                <a:lnTo>
                  <a:pt x="246" y="98"/>
                </a:lnTo>
                <a:lnTo>
                  <a:pt x="246" y="98"/>
                </a:lnTo>
                <a:lnTo>
                  <a:pt x="244" y="98"/>
                </a:lnTo>
                <a:lnTo>
                  <a:pt x="244" y="100"/>
                </a:lnTo>
                <a:lnTo>
                  <a:pt x="246" y="104"/>
                </a:lnTo>
                <a:lnTo>
                  <a:pt x="247" y="107"/>
                </a:lnTo>
                <a:lnTo>
                  <a:pt x="246" y="111"/>
                </a:lnTo>
                <a:lnTo>
                  <a:pt x="244" y="114"/>
                </a:lnTo>
                <a:lnTo>
                  <a:pt x="242" y="120"/>
                </a:lnTo>
                <a:lnTo>
                  <a:pt x="242" y="120"/>
                </a:lnTo>
                <a:lnTo>
                  <a:pt x="239" y="125"/>
                </a:lnTo>
                <a:lnTo>
                  <a:pt x="235" y="132"/>
                </a:lnTo>
                <a:lnTo>
                  <a:pt x="226" y="141"/>
                </a:lnTo>
                <a:lnTo>
                  <a:pt x="221" y="144"/>
                </a:lnTo>
                <a:lnTo>
                  <a:pt x="217" y="150"/>
                </a:lnTo>
                <a:lnTo>
                  <a:pt x="217" y="153"/>
                </a:lnTo>
                <a:lnTo>
                  <a:pt x="217" y="153"/>
                </a:lnTo>
                <a:lnTo>
                  <a:pt x="219" y="157"/>
                </a:lnTo>
                <a:lnTo>
                  <a:pt x="221" y="162"/>
                </a:lnTo>
                <a:lnTo>
                  <a:pt x="224" y="169"/>
                </a:lnTo>
                <a:lnTo>
                  <a:pt x="224" y="173"/>
                </a:lnTo>
                <a:lnTo>
                  <a:pt x="224" y="175"/>
                </a:lnTo>
                <a:lnTo>
                  <a:pt x="224" y="175"/>
                </a:lnTo>
                <a:lnTo>
                  <a:pt x="224" y="184"/>
                </a:lnTo>
                <a:lnTo>
                  <a:pt x="224" y="192"/>
                </a:lnTo>
                <a:lnTo>
                  <a:pt x="224" y="192"/>
                </a:lnTo>
                <a:lnTo>
                  <a:pt x="226" y="198"/>
                </a:lnTo>
                <a:lnTo>
                  <a:pt x="228" y="205"/>
                </a:lnTo>
                <a:lnTo>
                  <a:pt x="231" y="214"/>
                </a:lnTo>
                <a:lnTo>
                  <a:pt x="231" y="216"/>
                </a:lnTo>
                <a:lnTo>
                  <a:pt x="226" y="217"/>
                </a:lnTo>
                <a:lnTo>
                  <a:pt x="226" y="217"/>
                </a:lnTo>
                <a:lnTo>
                  <a:pt x="214" y="235"/>
                </a:lnTo>
                <a:lnTo>
                  <a:pt x="205" y="239"/>
                </a:lnTo>
                <a:lnTo>
                  <a:pt x="203" y="239"/>
                </a:lnTo>
                <a:lnTo>
                  <a:pt x="203" y="237"/>
                </a:lnTo>
                <a:lnTo>
                  <a:pt x="203" y="237"/>
                </a:lnTo>
                <a:lnTo>
                  <a:pt x="203" y="230"/>
                </a:lnTo>
                <a:lnTo>
                  <a:pt x="201" y="217"/>
                </a:lnTo>
                <a:lnTo>
                  <a:pt x="199" y="205"/>
                </a:lnTo>
                <a:lnTo>
                  <a:pt x="196" y="192"/>
                </a:lnTo>
                <a:lnTo>
                  <a:pt x="196" y="192"/>
                </a:lnTo>
                <a:lnTo>
                  <a:pt x="180" y="157"/>
                </a:lnTo>
                <a:lnTo>
                  <a:pt x="173" y="160"/>
                </a:lnTo>
                <a:lnTo>
                  <a:pt x="173" y="160"/>
                </a:lnTo>
                <a:lnTo>
                  <a:pt x="159" y="164"/>
                </a:lnTo>
                <a:lnTo>
                  <a:pt x="159" y="164"/>
                </a:lnTo>
                <a:lnTo>
                  <a:pt x="159" y="164"/>
                </a:lnTo>
                <a:lnTo>
                  <a:pt x="159" y="164"/>
                </a:lnTo>
                <a:lnTo>
                  <a:pt x="159" y="164"/>
                </a:lnTo>
                <a:close/>
              </a:path>
            </a:pathLst>
          </a:custGeom>
          <a:solidFill>
            <a:srgbClr val="254061"/>
          </a:solidFill>
          <a:ln w="324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3" name="CustomShape 80"/>
          <p:cNvSpPr/>
          <p:nvPr/>
        </p:nvSpPr>
        <p:spPr>
          <a:xfrm>
            <a:off x="5272560" y="2330640"/>
            <a:ext cx="78480" cy="165240"/>
          </a:xfrm>
          <a:custGeom>
            <a:avLst/>
            <a:gdLst/>
            <a:ahLst/>
            <a:rect l="l" t="t" r="r" b="b"/>
            <a:pathLst>
              <a:path w="23" h="48">
                <a:moveTo>
                  <a:pt x="20" y="48"/>
                </a:moveTo>
                <a:lnTo>
                  <a:pt x="20" y="48"/>
                </a:lnTo>
                <a:lnTo>
                  <a:pt x="22" y="48"/>
                </a:lnTo>
                <a:lnTo>
                  <a:pt x="23" y="46"/>
                </a:lnTo>
                <a:lnTo>
                  <a:pt x="23" y="46"/>
                </a:lnTo>
                <a:lnTo>
                  <a:pt x="23" y="39"/>
                </a:lnTo>
                <a:lnTo>
                  <a:pt x="23" y="32"/>
                </a:lnTo>
                <a:lnTo>
                  <a:pt x="23" y="32"/>
                </a:lnTo>
                <a:lnTo>
                  <a:pt x="22" y="23"/>
                </a:lnTo>
                <a:lnTo>
                  <a:pt x="20" y="7"/>
                </a:lnTo>
                <a:lnTo>
                  <a:pt x="20" y="7"/>
                </a:lnTo>
                <a:lnTo>
                  <a:pt x="20" y="4"/>
                </a:lnTo>
                <a:lnTo>
                  <a:pt x="16" y="0"/>
                </a:lnTo>
                <a:lnTo>
                  <a:pt x="16" y="0"/>
                </a:lnTo>
                <a:lnTo>
                  <a:pt x="15" y="0"/>
                </a:lnTo>
                <a:lnTo>
                  <a:pt x="7" y="7"/>
                </a:lnTo>
                <a:lnTo>
                  <a:pt x="2" y="11"/>
                </a:lnTo>
                <a:lnTo>
                  <a:pt x="2" y="11"/>
                </a:lnTo>
                <a:lnTo>
                  <a:pt x="0" y="11"/>
                </a:lnTo>
                <a:lnTo>
                  <a:pt x="0" y="14"/>
                </a:lnTo>
                <a:lnTo>
                  <a:pt x="2" y="20"/>
                </a:lnTo>
                <a:lnTo>
                  <a:pt x="7" y="34"/>
                </a:lnTo>
                <a:lnTo>
                  <a:pt x="7" y="34"/>
                </a:lnTo>
                <a:lnTo>
                  <a:pt x="11" y="39"/>
                </a:lnTo>
                <a:lnTo>
                  <a:pt x="11" y="45"/>
                </a:lnTo>
                <a:lnTo>
                  <a:pt x="16" y="46"/>
                </a:lnTo>
                <a:lnTo>
                  <a:pt x="20" y="48"/>
                </a:lnTo>
                <a:lnTo>
                  <a:pt x="20" y="48"/>
                </a:lnTo>
                <a:lnTo>
                  <a:pt x="20" y="48"/>
                </a:lnTo>
                <a:lnTo>
                  <a:pt x="20" y="48"/>
                </a:lnTo>
                <a:lnTo>
                  <a:pt x="20" y="48"/>
                </a:lnTo>
                <a:close/>
              </a:path>
            </a:pathLst>
          </a:custGeom>
          <a:solidFill>
            <a:srgbClr val="a3a3a3"/>
          </a:solidFill>
          <a:ln w="324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CustomShape 81"/>
          <p:cNvSpPr/>
          <p:nvPr/>
        </p:nvSpPr>
        <p:spPr>
          <a:xfrm>
            <a:off x="4358880" y="4325040"/>
            <a:ext cx="1131120" cy="877680"/>
          </a:xfrm>
          <a:custGeom>
            <a:avLst/>
            <a:gdLst/>
            <a:ahLst/>
            <a:rect l="l" t="t" r="r" b="b"/>
            <a:pathLst>
              <a:path w="326" h="253">
                <a:moveTo>
                  <a:pt x="315" y="128"/>
                </a:moveTo>
                <a:lnTo>
                  <a:pt x="306" y="123"/>
                </a:lnTo>
                <a:lnTo>
                  <a:pt x="302" y="119"/>
                </a:lnTo>
                <a:lnTo>
                  <a:pt x="302" y="116"/>
                </a:lnTo>
                <a:lnTo>
                  <a:pt x="302" y="114"/>
                </a:lnTo>
                <a:lnTo>
                  <a:pt x="299" y="111"/>
                </a:lnTo>
                <a:lnTo>
                  <a:pt x="294" y="109"/>
                </a:lnTo>
                <a:lnTo>
                  <a:pt x="292" y="105"/>
                </a:lnTo>
                <a:lnTo>
                  <a:pt x="290" y="102"/>
                </a:lnTo>
                <a:lnTo>
                  <a:pt x="290" y="95"/>
                </a:lnTo>
                <a:lnTo>
                  <a:pt x="290" y="87"/>
                </a:lnTo>
                <a:lnTo>
                  <a:pt x="290" y="86"/>
                </a:lnTo>
                <a:lnTo>
                  <a:pt x="274" y="86"/>
                </a:lnTo>
                <a:lnTo>
                  <a:pt x="267" y="75"/>
                </a:lnTo>
                <a:lnTo>
                  <a:pt x="256" y="66"/>
                </a:lnTo>
                <a:lnTo>
                  <a:pt x="251" y="63"/>
                </a:lnTo>
                <a:lnTo>
                  <a:pt x="247" y="57"/>
                </a:lnTo>
                <a:lnTo>
                  <a:pt x="244" y="50"/>
                </a:lnTo>
                <a:lnTo>
                  <a:pt x="242" y="48"/>
                </a:lnTo>
                <a:lnTo>
                  <a:pt x="242" y="45"/>
                </a:lnTo>
                <a:lnTo>
                  <a:pt x="242" y="20"/>
                </a:lnTo>
                <a:lnTo>
                  <a:pt x="219" y="20"/>
                </a:lnTo>
                <a:lnTo>
                  <a:pt x="203" y="0"/>
                </a:lnTo>
                <a:lnTo>
                  <a:pt x="192" y="4"/>
                </a:lnTo>
                <a:lnTo>
                  <a:pt x="187" y="7"/>
                </a:lnTo>
                <a:lnTo>
                  <a:pt x="183" y="11"/>
                </a:lnTo>
                <a:lnTo>
                  <a:pt x="178" y="15"/>
                </a:lnTo>
                <a:lnTo>
                  <a:pt x="167" y="16"/>
                </a:lnTo>
                <a:lnTo>
                  <a:pt x="158" y="20"/>
                </a:lnTo>
                <a:lnTo>
                  <a:pt x="150" y="22"/>
                </a:lnTo>
                <a:lnTo>
                  <a:pt x="119" y="22"/>
                </a:lnTo>
                <a:lnTo>
                  <a:pt x="119" y="27"/>
                </a:lnTo>
                <a:lnTo>
                  <a:pt x="109" y="31"/>
                </a:lnTo>
                <a:lnTo>
                  <a:pt x="98" y="36"/>
                </a:lnTo>
                <a:lnTo>
                  <a:pt x="93" y="36"/>
                </a:lnTo>
                <a:lnTo>
                  <a:pt x="86" y="36"/>
                </a:lnTo>
                <a:lnTo>
                  <a:pt x="75" y="34"/>
                </a:lnTo>
                <a:lnTo>
                  <a:pt x="82" y="38"/>
                </a:lnTo>
                <a:lnTo>
                  <a:pt x="77" y="48"/>
                </a:lnTo>
                <a:lnTo>
                  <a:pt x="73" y="54"/>
                </a:lnTo>
                <a:lnTo>
                  <a:pt x="70" y="61"/>
                </a:lnTo>
                <a:lnTo>
                  <a:pt x="70" y="66"/>
                </a:lnTo>
                <a:lnTo>
                  <a:pt x="70" y="68"/>
                </a:lnTo>
                <a:lnTo>
                  <a:pt x="59" y="68"/>
                </a:lnTo>
                <a:lnTo>
                  <a:pt x="46" y="70"/>
                </a:lnTo>
                <a:lnTo>
                  <a:pt x="45" y="66"/>
                </a:lnTo>
                <a:lnTo>
                  <a:pt x="29" y="68"/>
                </a:lnTo>
                <a:lnTo>
                  <a:pt x="23" y="77"/>
                </a:lnTo>
                <a:lnTo>
                  <a:pt x="22" y="86"/>
                </a:lnTo>
                <a:lnTo>
                  <a:pt x="16" y="98"/>
                </a:lnTo>
                <a:lnTo>
                  <a:pt x="18" y="107"/>
                </a:lnTo>
                <a:lnTo>
                  <a:pt x="14" y="111"/>
                </a:lnTo>
                <a:lnTo>
                  <a:pt x="13" y="111"/>
                </a:lnTo>
                <a:lnTo>
                  <a:pt x="6" y="109"/>
                </a:lnTo>
                <a:lnTo>
                  <a:pt x="0" y="132"/>
                </a:lnTo>
                <a:lnTo>
                  <a:pt x="9" y="143"/>
                </a:lnTo>
                <a:lnTo>
                  <a:pt x="14" y="159"/>
                </a:lnTo>
                <a:lnTo>
                  <a:pt x="23" y="159"/>
                </a:lnTo>
                <a:lnTo>
                  <a:pt x="25" y="166"/>
                </a:lnTo>
                <a:lnTo>
                  <a:pt x="34" y="167"/>
                </a:lnTo>
                <a:lnTo>
                  <a:pt x="36" y="173"/>
                </a:lnTo>
                <a:lnTo>
                  <a:pt x="46" y="180"/>
                </a:lnTo>
                <a:lnTo>
                  <a:pt x="46" y="191"/>
                </a:lnTo>
                <a:lnTo>
                  <a:pt x="54" y="196"/>
                </a:lnTo>
                <a:lnTo>
                  <a:pt x="55" y="199"/>
                </a:lnTo>
                <a:lnTo>
                  <a:pt x="59" y="201"/>
                </a:lnTo>
                <a:lnTo>
                  <a:pt x="62" y="201"/>
                </a:lnTo>
                <a:lnTo>
                  <a:pt x="62" y="205"/>
                </a:lnTo>
                <a:lnTo>
                  <a:pt x="64" y="208"/>
                </a:lnTo>
                <a:lnTo>
                  <a:pt x="62" y="212"/>
                </a:lnTo>
                <a:lnTo>
                  <a:pt x="68" y="228"/>
                </a:lnTo>
                <a:lnTo>
                  <a:pt x="70" y="228"/>
                </a:lnTo>
                <a:lnTo>
                  <a:pt x="73" y="228"/>
                </a:lnTo>
                <a:lnTo>
                  <a:pt x="75" y="230"/>
                </a:lnTo>
                <a:lnTo>
                  <a:pt x="77" y="230"/>
                </a:lnTo>
                <a:lnTo>
                  <a:pt x="80" y="230"/>
                </a:lnTo>
                <a:lnTo>
                  <a:pt x="82" y="231"/>
                </a:lnTo>
                <a:lnTo>
                  <a:pt x="86" y="231"/>
                </a:lnTo>
                <a:lnTo>
                  <a:pt x="86" y="235"/>
                </a:lnTo>
                <a:lnTo>
                  <a:pt x="89" y="237"/>
                </a:lnTo>
                <a:lnTo>
                  <a:pt x="93" y="239"/>
                </a:lnTo>
                <a:lnTo>
                  <a:pt x="94" y="240"/>
                </a:lnTo>
                <a:lnTo>
                  <a:pt x="98" y="246"/>
                </a:lnTo>
                <a:lnTo>
                  <a:pt x="103" y="251"/>
                </a:lnTo>
                <a:lnTo>
                  <a:pt x="103" y="253"/>
                </a:lnTo>
                <a:lnTo>
                  <a:pt x="107" y="253"/>
                </a:lnTo>
                <a:lnTo>
                  <a:pt x="114" y="253"/>
                </a:lnTo>
                <a:lnTo>
                  <a:pt x="118" y="251"/>
                </a:lnTo>
                <a:lnTo>
                  <a:pt x="121" y="242"/>
                </a:lnTo>
                <a:lnTo>
                  <a:pt x="125" y="242"/>
                </a:lnTo>
                <a:lnTo>
                  <a:pt x="126" y="240"/>
                </a:lnTo>
                <a:lnTo>
                  <a:pt x="125" y="235"/>
                </a:lnTo>
                <a:lnTo>
                  <a:pt x="130" y="226"/>
                </a:lnTo>
                <a:lnTo>
                  <a:pt x="141" y="224"/>
                </a:lnTo>
                <a:lnTo>
                  <a:pt x="142" y="214"/>
                </a:lnTo>
                <a:lnTo>
                  <a:pt x="146" y="208"/>
                </a:lnTo>
                <a:lnTo>
                  <a:pt x="148" y="205"/>
                </a:lnTo>
                <a:lnTo>
                  <a:pt x="150" y="205"/>
                </a:lnTo>
                <a:lnTo>
                  <a:pt x="151" y="201"/>
                </a:lnTo>
                <a:lnTo>
                  <a:pt x="157" y="201"/>
                </a:lnTo>
                <a:lnTo>
                  <a:pt x="157" y="199"/>
                </a:lnTo>
                <a:lnTo>
                  <a:pt x="158" y="196"/>
                </a:lnTo>
                <a:lnTo>
                  <a:pt x="158" y="194"/>
                </a:lnTo>
                <a:lnTo>
                  <a:pt x="160" y="194"/>
                </a:lnTo>
                <a:lnTo>
                  <a:pt x="164" y="196"/>
                </a:lnTo>
                <a:lnTo>
                  <a:pt x="176" y="198"/>
                </a:lnTo>
                <a:lnTo>
                  <a:pt x="178" y="196"/>
                </a:lnTo>
                <a:lnTo>
                  <a:pt x="178" y="187"/>
                </a:lnTo>
                <a:lnTo>
                  <a:pt x="178" y="175"/>
                </a:lnTo>
                <a:lnTo>
                  <a:pt x="176" y="164"/>
                </a:lnTo>
                <a:lnTo>
                  <a:pt x="174" y="159"/>
                </a:lnTo>
                <a:lnTo>
                  <a:pt x="171" y="159"/>
                </a:lnTo>
                <a:lnTo>
                  <a:pt x="169" y="159"/>
                </a:lnTo>
                <a:lnTo>
                  <a:pt x="166" y="164"/>
                </a:lnTo>
                <a:lnTo>
                  <a:pt x="164" y="164"/>
                </a:lnTo>
                <a:lnTo>
                  <a:pt x="160" y="155"/>
                </a:lnTo>
                <a:lnTo>
                  <a:pt x="158" y="151"/>
                </a:lnTo>
                <a:lnTo>
                  <a:pt x="169" y="146"/>
                </a:lnTo>
                <a:lnTo>
                  <a:pt x="167" y="132"/>
                </a:lnTo>
                <a:lnTo>
                  <a:pt x="198" y="103"/>
                </a:lnTo>
                <a:lnTo>
                  <a:pt x="203" y="111"/>
                </a:lnTo>
                <a:lnTo>
                  <a:pt x="199" y="130"/>
                </a:lnTo>
                <a:lnTo>
                  <a:pt x="215" y="135"/>
                </a:lnTo>
                <a:lnTo>
                  <a:pt x="226" y="146"/>
                </a:lnTo>
                <a:lnTo>
                  <a:pt x="238" y="151"/>
                </a:lnTo>
                <a:lnTo>
                  <a:pt x="242" y="146"/>
                </a:lnTo>
                <a:lnTo>
                  <a:pt x="256" y="150"/>
                </a:lnTo>
                <a:lnTo>
                  <a:pt x="270" y="157"/>
                </a:lnTo>
                <a:lnTo>
                  <a:pt x="304" y="146"/>
                </a:lnTo>
                <a:lnTo>
                  <a:pt x="306" y="146"/>
                </a:lnTo>
                <a:lnTo>
                  <a:pt x="315" y="135"/>
                </a:lnTo>
                <a:lnTo>
                  <a:pt x="324" y="132"/>
                </a:lnTo>
                <a:lnTo>
                  <a:pt x="326" y="128"/>
                </a:lnTo>
                <a:lnTo>
                  <a:pt x="322" y="132"/>
                </a:lnTo>
                <a:lnTo>
                  <a:pt x="315" y="12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324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CustomShape 82"/>
          <p:cNvSpPr/>
          <p:nvPr/>
        </p:nvSpPr>
        <p:spPr>
          <a:xfrm>
            <a:off x="4476960" y="3171240"/>
            <a:ext cx="2048760" cy="1610640"/>
          </a:xfrm>
          <a:custGeom>
            <a:avLst/>
            <a:gdLst/>
            <a:ahLst/>
            <a:rect l="l" t="t" r="r" b="b"/>
            <a:pathLst>
              <a:path w="590" h="464">
                <a:moveTo>
                  <a:pt x="587" y="409"/>
                </a:moveTo>
                <a:lnTo>
                  <a:pt x="581" y="405"/>
                </a:lnTo>
                <a:lnTo>
                  <a:pt x="571" y="396"/>
                </a:lnTo>
                <a:lnTo>
                  <a:pt x="562" y="393"/>
                </a:lnTo>
                <a:lnTo>
                  <a:pt x="560" y="387"/>
                </a:lnTo>
                <a:lnTo>
                  <a:pt x="558" y="380"/>
                </a:lnTo>
                <a:lnTo>
                  <a:pt x="560" y="375"/>
                </a:lnTo>
                <a:lnTo>
                  <a:pt x="562" y="368"/>
                </a:lnTo>
                <a:lnTo>
                  <a:pt x="558" y="363"/>
                </a:lnTo>
                <a:lnTo>
                  <a:pt x="558" y="359"/>
                </a:lnTo>
                <a:lnTo>
                  <a:pt x="555" y="355"/>
                </a:lnTo>
                <a:lnTo>
                  <a:pt x="551" y="343"/>
                </a:lnTo>
                <a:lnTo>
                  <a:pt x="540" y="345"/>
                </a:lnTo>
                <a:lnTo>
                  <a:pt x="537" y="345"/>
                </a:lnTo>
                <a:lnTo>
                  <a:pt x="532" y="343"/>
                </a:lnTo>
                <a:lnTo>
                  <a:pt x="533" y="339"/>
                </a:lnTo>
                <a:lnTo>
                  <a:pt x="528" y="334"/>
                </a:lnTo>
                <a:lnTo>
                  <a:pt x="528" y="327"/>
                </a:lnTo>
                <a:lnTo>
                  <a:pt x="521" y="323"/>
                </a:lnTo>
                <a:lnTo>
                  <a:pt x="517" y="323"/>
                </a:lnTo>
                <a:lnTo>
                  <a:pt x="514" y="323"/>
                </a:lnTo>
                <a:lnTo>
                  <a:pt x="503" y="323"/>
                </a:lnTo>
                <a:lnTo>
                  <a:pt x="501" y="322"/>
                </a:lnTo>
                <a:lnTo>
                  <a:pt x="494" y="316"/>
                </a:lnTo>
                <a:lnTo>
                  <a:pt x="496" y="313"/>
                </a:lnTo>
                <a:lnTo>
                  <a:pt x="492" y="304"/>
                </a:lnTo>
                <a:lnTo>
                  <a:pt x="492" y="300"/>
                </a:lnTo>
                <a:lnTo>
                  <a:pt x="491" y="297"/>
                </a:lnTo>
                <a:lnTo>
                  <a:pt x="482" y="299"/>
                </a:lnTo>
                <a:lnTo>
                  <a:pt x="480" y="302"/>
                </a:lnTo>
                <a:lnTo>
                  <a:pt x="468" y="306"/>
                </a:lnTo>
                <a:lnTo>
                  <a:pt x="460" y="309"/>
                </a:lnTo>
                <a:lnTo>
                  <a:pt x="457" y="318"/>
                </a:lnTo>
                <a:lnTo>
                  <a:pt x="441" y="315"/>
                </a:lnTo>
                <a:lnTo>
                  <a:pt x="436" y="307"/>
                </a:lnTo>
                <a:lnTo>
                  <a:pt x="418" y="307"/>
                </a:lnTo>
                <a:lnTo>
                  <a:pt x="414" y="307"/>
                </a:lnTo>
                <a:lnTo>
                  <a:pt x="400" y="286"/>
                </a:lnTo>
                <a:lnTo>
                  <a:pt x="400" y="277"/>
                </a:lnTo>
                <a:lnTo>
                  <a:pt x="393" y="272"/>
                </a:lnTo>
                <a:lnTo>
                  <a:pt x="382" y="274"/>
                </a:lnTo>
                <a:lnTo>
                  <a:pt x="382" y="267"/>
                </a:lnTo>
                <a:lnTo>
                  <a:pt x="372" y="259"/>
                </a:lnTo>
                <a:lnTo>
                  <a:pt x="357" y="258"/>
                </a:lnTo>
                <a:lnTo>
                  <a:pt x="347" y="254"/>
                </a:lnTo>
                <a:lnTo>
                  <a:pt x="345" y="247"/>
                </a:lnTo>
                <a:lnTo>
                  <a:pt x="340" y="243"/>
                </a:lnTo>
                <a:lnTo>
                  <a:pt x="336" y="240"/>
                </a:lnTo>
                <a:lnTo>
                  <a:pt x="329" y="238"/>
                </a:lnTo>
                <a:lnTo>
                  <a:pt x="325" y="236"/>
                </a:lnTo>
                <a:lnTo>
                  <a:pt x="322" y="235"/>
                </a:lnTo>
                <a:lnTo>
                  <a:pt x="320" y="220"/>
                </a:lnTo>
                <a:lnTo>
                  <a:pt x="316" y="220"/>
                </a:lnTo>
                <a:lnTo>
                  <a:pt x="311" y="224"/>
                </a:lnTo>
                <a:lnTo>
                  <a:pt x="299" y="219"/>
                </a:lnTo>
                <a:lnTo>
                  <a:pt x="290" y="219"/>
                </a:lnTo>
                <a:lnTo>
                  <a:pt x="286" y="220"/>
                </a:lnTo>
                <a:lnTo>
                  <a:pt x="292" y="197"/>
                </a:lnTo>
                <a:lnTo>
                  <a:pt x="292" y="192"/>
                </a:lnTo>
                <a:lnTo>
                  <a:pt x="281" y="187"/>
                </a:lnTo>
                <a:lnTo>
                  <a:pt x="281" y="176"/>
                </a:lnTo>
                <a:lnTo>
                  <a:pt x="281" y="169"/>
                </a:lnTo>
                <a:lnTo>
                  <a:pt x="290" y="163"/>
                </a:lnTo>
                <a:lnTo>
                  <a:pt x="286" y="158"/>
                </a:lnTo>
                <a:lnTo>
                  <a:pt x="281" y="151"/>
                </a:lnTo>
                <a:lnTo>
                  <a:pt x="276" y="149"/>
                </a:lnTo>
                <a:lnTo>
                  <a:pt x="272" y="144"/>
                </a:lnTo>
                <a:lnTo>
                  <a:pt x="267" y="139"/>
                </a:lnTo>
                <a:lnTo>
                  <a:pt x="265" y="137"/>
                </a:lnTo>
                <a:lnTo>
                  <a:pt x="256" y="135"/>
                </a:lnTo>
                <a:lnTo>
                  <a:pt x="256" y="139"/>
                </a:lnTo>
                <a:lnTo>
                  <a:pt x="252" y="142"/>
                </a:lnTo>
                <a:lnTo>
                  <a:pt x="245" y="135"/>
                </a:lnTo>
                <a:lnTo>
                  <a:pt x="226" y="139"/>
                </a:lnTo>
                <a:lnTo>
                  <a:pt x="217" y="133"/>
                </a:lnTo>
                <a:lnTo>
                  <a:pt x="210" y="123"/>
                </a:lnTo>
                <a:lnTo>
                  <a:pt x="213" y="115"/>
                </a:lnTo>
                <a:lnTo>
                  <a:pt x="219" y="112"/>
                </a:lnTo>
                <a:lnTo>
                  <a:pt x="215" y="105"/>
                </a:lnTo>
                <a:lnTo>
                  <a:pt x="206" y="103"/>
                </a:lnTo>
                <a:lnTo>
                  <a:pt x="204" y="98"/>
                </a:lnTo>
                <a:lnTo>
                  <a:pt x="197" y="96"/>
                </a:lnTo>
                <a:lnTo>
                  <a:pt x="190" y="92"/>
                </a:lnTo>
                <a:lnTo>
                  <a:pt x="185" y="92"/>
                </a:lnTo>
                <a:lnTo>
                  <a:pt x="176" y="91"/>
                </a:lnTo>
                <a:lnTo>
                  <a:pt x="172" y="91"/>
                </a:lnTo>
                <a:lnTo>
                  <a:pt x="171" y="89"/>
                </a:lnTo>
                <a:lnTo>
                  <a:pt x="165" y="89"/>
                </a:lnTo>
                <a:lnTo>
                  <a:pt x="156" y="83"/>
                </a:lnTo>
                <a:lnTo>
                  <a:pt x="151" y="83"/>
                </a:lnTo>
                <a:lnTo>
                  <a:pt x="146" y="76"/>
                </a:lnTo>
                <a:lnTo>
                  <a:pt x="149" y="75"/>
                </a:lnTo>
                <a:lnTo>
                  <a:pt x="148" y="67"/>
                </a:lnTo>
                <a:lnTo>
                  <a:pt x="137" y="64"/>
                </a:lnTo>
                <a:lnTo>
                  <a:pt x="133" y="57"/>
                </a:lnTo>
                <a:lnTo>
                  <a:pt x="137" y="53"/>
                </a:lnTo>
                <a:lnTo>
                  <a:pt x="142" y="53"/>
                </a:lnTo>
                <a:lnTo>
                  <a:pt x="146" y="48"/>
                </a:lnTo>
                <a:lnTo>
                  <a:pt x="146" y="43"/>
                </a:lnTo>
                <a:lnTo>
                  <a:pt x="156" y="34"/>
                </a:lnTo>
                <a:lnTo>
                  <a:pt x="162" y="28"/>
                </a:lnTo>
                <a:lnTo>
                  <a:pt x="156" y="23"/>
                </a:lnTo>
                <a:lnTo>
                  <a:pt x="155" y="19"/>
                </a:lnTo>
                <a:lnTo>
                  <a:pt x="156" y="16"/>
                </a:lnTo>
                <a:lnTo>
                  <a:pt x="156" y="12"/>
                </a:lnTo>
                <a:lnTo>
                  <a:pt x="158" y="11"/>
                </a:lnTo>
                <a:lnTo>
                  <a:pt x="156" y="0"/>
                </a:lnTo>
                <a:lnTo>
                  <a:pt x="149" y="2"/>
                </a:lnTo>
                <a:lnTo>
                  <a:pt x="121" y="16"/>
                </a:lnTo>
                <a:lnTo>
                  <a:pt x="110" y="19"/>
                </a:lnTo>
                <a:lnTo>
                  <a:pt x="108" y="18"/>
                </a:lnTo>
                <a:lnTo>
                  <a:pt x="108" y="14"/>
                </a:lnTo>
                <a:lnTo>
                  <a:pt x="107" y="11"/>
                </a:lnTo>
                <a:lnTo>
                  <a:pt x="105" y="9"/>
                </a:lnTo>
                <a:lnTo>
                  <a:pt x="96" y="11"/>
                </a:lnTo>
                <a:lnTo>
                  <a:pt x="91" y="12"/>
                </a:lnTo>
                <a:lnTo>
                  <a:pt x="87" y="12"/>
                </a:lnTo>
                <a:lnTo>
                  <a:pt x="82" y="19"/>
                </a:lnTo>
                <a:lnTo>
                  <a:pt x="73" y="27"/>
                </a:lnTo>
                <a:lnTo>
                  <a:pt x="69" y="34"/>
                </a:lnTo>
                <a:lnTo>
                  <a:pt x="69" y="43"/>
                </a:lnTo>
                <a:lnTo>
                  <a:pt x="69" y="46"/>
                </a:lnTo>
                <a:lnTo>
                  <a:pt x="68" y="48"/>
                </a:lnTo>
                <a:lnTo>
                  <a:pt x="64" y="50"/>
                </a:lnTo>
                <a:lnTo>
                  <a:pt x="62" y="51"/>
                </a:lnTo>
                <a:lnTo>
                  <a:pt x="59" y="53"/>
                </a:lnTo>
                <a:lnTo>
                  <a:pt x="53" y="57"/>
                </a:lnTo>
                <a:lnTo>
                  <a:pt x="43" y="64"/>
                </a:lnTo>
                <a:lnTo>
                  <a:pt x="32" y="76"/>
                </a:lnTo>
                <a:lnTo>
                  <a:pt x="27" y="80"/>
                </a:lnTo>
                <a:lnTo>
                  <a:pt x="25" y="83"/>
                </a:lnTo>
                <a:lnTo>
                  <a:pt x="25" y="91"/>
                </a:lnTo>
                <a:lnTo>
                  <a:pt x="25" y="92"/>
                </a:lnTo>
                <a:lnTo>
                  <a:pt x="25" y="96"/>
                </a:lnTo>
                <a:lnTo>
                  <a:pt x="16" y="108"/>
                </a:lnTo>
                <a:lnTo>
                  <a:pt x="16" y="110"/>
                </a:lnTo>
                <a:lnTo>
                  <a:pt x="16" y="114"/>
                </a:lnTo>
                <a:lnTo>
                  <a:pt x="16" y="115"/>
                </a:lnTo>
                <a:lnTo>
                  <a:pt x="14" y="115"/>
                </a:lnTo>
                <a:lnTo>
                  <a:pt x="11" y="117"/>
                </a:lnTo>
                <a:lnTo>
                  <a:pt x="7" y="123"/>
                </a:lnTo>
                <a:lnTo>
                  <a:pt x="4" y="130"/>
                </a:lnTo>
                <a:lnTo>
                  <a:pt x="2" y="133"/>
                </a:lnTo>
                <a:lnTo>
                  <a:pt x="0" y="133"/>
                </a:lnTo>
                <a:lnTo>
                  <a:pt x="0" y="135"/>
                </a:lnTo>
                <a:lnTo>
                  <a:pt x="0" y="137"/>
                </a:lnTo>
                <a:lnTo>
                  <a:pt x="5" y="140"/>
                </a:lnTo>
                <a:lnTo>
                  <a:pt x="4" y="149"/>
                </a:lnTo>
                <a:lnTo>
                  <a:pt x="4" y="151"/>
                </a:lnTo>
                <a:lnTo>
                  <a:pt x="9" y="155"/>
                </a:lnTo>
                <a:lnTo>
                  <a:pt x="16" y="160"/>
                </a:lnTo>
                <a:lnTo>
                  <a:pt x="20" y="162"/>
                </a:lnTo>
                <a:lnTo>
                  <a:pt x="21" y="169"/>
                </a:lnTo>
                <a:lnTo>
                  <a:pt x="27" y="176"/>
                </a:lnTo>
                <a:lnTo>
                  <a:pt x="34" y="195"/>
                </a:lnTo>
                <a:lnTo>
                  <a:pt x="39" y="204"/>
                </a:lnTo>
                <a:lnTo>
                  <a:pt x="41" y="210"/>
                </a:lnTo>
                <a:lnTo>
                  <a:pt x="41" y="211"/>
                </a:lnTo>
                <a:lnTo>
                  <a:pt x="36" y="220"/>
                </a:lnTo>
                <a:lnTo>
                  <a:pt x="36" y="224"/>
                </a:lnTo>
                <a:lnTo>
                  <a:pt x="34" y="227"/>
                </a:lnTo>
                <a:lnTo>
                  <a:pt x="32" y="233"/>
                </a:lnTo>
                <a:lnTo>
                  <a:pt x="30" y="240"/>
                </a:lnTo>
                <a:lnTo>
                  <a:pt x="28" y="256"/>
                </a:lnTo>
                <a:lnTo>
                  <a:pt x="28" y="259"/>
                </a:lnTo>
                <a:lnTo>
                  <a:pt x="27" y="259"/>
                </a:lnTo>
                <a:lnTo>
                  <a:pt x="32" y="272"/>
                </a:lnTo>
                <a:lnTo>
                  <a:pt x="21" y="300"/>
                </a:lnTo>
                <a:lnTo>
                  <a:pt x="21" y="306"/>
                </a:lnTo>
                <a:lnTo>
                  <a:pt x="44" y="323"/>
                </a:lnTo>
                <a:lnTo>
                  <a:pt x="44" y="332"/>
                </a:lnTo>
                <a:lnTo>
                  <a:pt x="44" y="338"/>
                </a:lnTo>
                <a:lnTo>
                  <a:pt x="39" y="352"/>
                </a:lnTo>
                <a:lnTo>
                  <a:pt x="41" y="366"/>
                </a:lnTo>
                <a:lnTo>
                  <a:pt x="52" y="368"/>
                </a:lnTo>
                <a:lnTo>
                  <a:pt x="59" y="368"/>
                </a:lnTo>
                <a:lnTo>
                  <a:pt x="64" y="368"/>
                </a:lnTo>
                <a:lnTo>
                  <a:pt x="75" y="363"/>
                </a:lnTo>
                <a:lnTo>
                  <a:pt x="85" y="359"/>
                </a:lnTo>
                <a:lnTo>
                  <a:pt x="85" y="354"/>
                </a:lnTo>
                <a:lnTo>
                  <a:pt x="116" y="354"/>
                </a:lnTo>
                <a:lnTo>
                  <a:pt x="124" y="352"/>
                </a:lnTo>
                <a:lnTo>
                  <a:pt x="133" y="348"/>
                </a:lnTo>
                <a:lnTo>
                  <a:pt x="144" y="347"/>
                </a:lnTo>
                <a:lnTo>
                  <a:pt x="149" y="343"/>
                </a:lnTo>
                <a:lnTo>
                  <a:pt x="153" y="339"/>
                </a:lnTo>
                <a:lnTo>
                  <a:pt x="158" y="336"/>
                </a:lnTo>
                <a:lnTo>
                  <a:pt x="169" y="332"/>
                </a:lnTo>
                <a:lnTo>
                  <a:pt x="185" y="352"/>
                </a:lnTo>
                <a:lnTo>
                  <a:pt x="208" y="352"/>
                </a:lnTo>
                <a:lnTo>
                  <a:pt x="208" y="377"/>
                </a:lnTo>
                <a:lnTo>
                  <a:pt x="208" y="380"/>
                </a:lnTo>
                <a:lnTo>
                  <a:pt x="210" y="382"/>
                </a:lnTo>
                <a:lnTo>
                  <a:pt x="213" y="389"/>
                </a:lnTo>
                <a:lnTo>
                  <a:pt x="217" y="395"/>
                </a:lnTo>
                <a:lnTo>
                  <a:pt x="222" y="398"/>
                </a:lnTo>
                <a:lnTo>
                  <a:pt x="233" y="407"/>
                </a:lnTo>
                <a:lnTo>
                  <a:pt x="240" y="418"/>
                </a:lnTo>
                <a:lnTo>
                  <a:pt x="256" y="418"/>
                </a:lnTo>
                <a:lnTo>
                  <a:pt x="256" y="419"/>
                </a:lnTo>
                <a:lnTo>
                  <a:pt x="256" y="427"/>
                </a:lnTo>
                <a:lnTo>
                  <a:pt x="256" y="434"/>
                </a:lnTo>
                <a:lnTo>
                  <a:pt x="258" y="437"/>
                </a:lnTo>
                <a:lnTo>
                  <a:pt x="260" y="441"/>
                </a:lnTo>
                <a:lnTo>
                  <a:pt x="265" y="443"/>
                </a:lnTo>
                <a:lnTo>
                  <a:pt x="268" y="446"/>
                </a:lnTo>
                <a:lnTo>
                  <a:pt x="268" y="448"/>
                </a:lnTo>
                <a:lnTo>
                  <a:pt x="268" y="451"/>
                </a:lnTo>
                <a:lnTo>
                  <a:pt x="272" y="455"/>
                </a:lnTo>
                <a:lnTo>
                  <a:pt x="281" y="460"/>
                </a:lnTo>
                <a:lnTo>
                  <a:pt x="288" y="464"/>
                </a:lnTo>
                <a:lnTo>
                  <a:pt x="292" y="460"/>
                </a:lnTo>
                <a:lnTo>
                  <a:pt x="293" y="457"/>
                </a:lnTo>
                <a:lnTo>
                  <a:pt x="295" y="451"/>
                </a:lnTo>
                <a:lnTo>
                  <a:pt x="304" y="448"/>
                </a:lnTo>
                <a:lnTo>
                  <a:pt x="308" y="446"/>
                </a:lnTo>
                <a:lnTo>
                  <a:pt x="313" y="443"/>
                </a:lnTo>
                <a:lnTo>
                  <a:pt x="325" y="441"/>
                </a:lnTo>
                <a:lnTo>
                  <a:pt x="329" y="439"/>
                </a:lnTo>
                <a:lnTo>
                  <a:pt x="331" y="437"/>
                </a:lnTo>
                <a:lnTo>
                  <a:pt x="334" y="428"/>
                </a:lnTo>
                <a:lnTo>
                  <a:pt x="338" y="419"/>
                </a:lnTo>
                <a:lnTo>
                  <a:pt x="347" y="411"/>
                </a:lnTo>
                <a:lnTo>
                  <a:pt x="356" y="398"/>
                </a:lnTo>
                <a:lnTo>
                  <a:pt x="357" y="395"/>
                </a:lnTo>
                <a:lnTo>
                  <a:pt x="359" y="389"/>
                </a:lnTo>
                <a:lnTo>
                  <a:pt x="359" y="387"/>
                </a:lnTo>
                <a:lnTo>
                  <a:pt x="361" y="386"/>
                </a:lnTo>
                <a:lnTo>
                  <a:pt x="364" y="386"/>
                </a:lnTo>
                <a:lnTo>
                  <a:pt x="366" y="387"/>
                </a:lnTo>
                <a:lnTo>
                  <a:pt x="373" y="393"/>
                </a:lnTo>
                <a:lnTo>
                  <a:pt x="380" y="395"/>
                </a:lnTo>
                <a:lnTo>
                  <a:pt x="386" y="396"/>
                </a:lnTo>
                <a:lnTo>
                  <a:pt x="402" y="400"/>
                </a:lnTo>
                <a:lnTo>
                  <a:pt x="409" y="402"/>
                </a:lnTo>
                <a:lnTo>
                  <a:pt x="411" y="403"/>
                </a:lnTo>
                <a:lnTo>
                  <a:pt x="412" y="403"/>
                </a:lnTo>
                <a:lnTo>
                  <a:pt x="412" y="407"/>
                </a:lnTo>
                <a:lnTo>
                  <a:pt x="414" y="411"/>
                </a:lnTo>
                <a:lnTo>
                  <a:pt x="418" y="414"/>
                </a:lnTo>
                <a:lnTo>
                  <a:pt x="423" y="416"/>
                </a:lnTo>
                <a:lnTo>
                  <a:pt x="437" y="416"/>
                </a:lnTo>
                <a:lnTo>
                  <a:pt x="450" y="418"/>
                </a:lnTo>
                <a:lnTo>
                  <a:pt x="453" y="418"/>
                </a:lnTo>
                <a:lnTo>
                  <a:pt x="453" y="419"/>
                </a:lnTo>
                <a:lnTo>
                  <a:pt x="453" y="423"/>
                </a:lnTo>
                <a:lnTo>
                  <a:pt x="455" y="423"/>
                </a:lnTo>
                <a:lnTo>
                  <a:pt x="457" y="425"/>
                </a:lnTo>
                <a:lnTo>
                  <a:pt x="464" y="428"/>
                </a:lnTo>
                <a:lnTo>
                  <a:pt x="469" y="430"/>
                </a:lnTo>
                <a:lnTo>
                  <a:pt x="473" y="434"/>
                </a:lnTo>
                <a:lnTo>
                  <a:pt x="476" y="437"/>
                </a:lnTo>
                <a:lnTo>
                  <a:pt x="478" y="437"/>
                </a:lnTo>
                <a:lnTo>
                  <a:pt x="482" y="437"/>
                </a:lnTo>
                <a:lnTo>
                  <a:pt x="487" y="434"/>
                </a:lnTo>
                <a:lnTo>
                  <a:pt x="492" y="430"/>
                </a:lnTo>
                <a:lnTo>
                  <a:pt x="500" y="425"/>
                </a:lnTo>
                <a:lnTo>
                  <a:pt x="510" y="421"/>
                </a:lnTo>
                <a:lnTo>
                  <a:pt x="516" y="421"/>
                </a:lnTo>
                <a:lnTo>
                  <a:pt x="517" y="423"/>
                </a:lnTo>
                <a:lnTo>
                  <a:pt x="523" y="427"/>
                </a:lnTo>
                <a:lnTo>
                  <a:pt x="528" y="430"/>
                </a:lnTo>
                <a:lnTo>
                  <a:pt x="533" y="435"/>
                </a:lnTo>
                <a:lnTo>
                  <a:pt x="580" y="423"/>
                </a:lnTo>
                <a:lnTo>
                  <a:pt x="580" y="418"/>
                </a:lnTo>
                <a:lnTo>
                  <a:pt x="585" y="416"/>
                </a:lnTo>
                <a:lnTo>
                  <a:pt x="590" y="414"/>
                </a:lnTo>
                <a:lnTo>
                  <a:pt x="590" y="411"/>
                </a:lnTo>
                <a:lnTo>
                  <a:pt x="587" y="409"/>
                </a:lnTo>
                <a:close/>
              </a:path>
            </a:pathLst>
          </a:custGeom>
          <a:solidFill>
            <a:srgbClr val="254061"/>
          </a:solidFill>
          <a:ln w="324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CustomShape 83"/>
          <p:cNvSpPr/>
          <p:nvPr/>
        </p:nvSpPr>
        <p:spPr>
          <a:xfrm>
            <a:off x="4049640" y="1903320"/>
            <a:ext cx="1513440" cy="1051200"/>
          </a:xfrm>
          <a:custGeom>
            <a:avLst/>
            <a:gdLst/>
            <a:ahLst/>
            <a:rect l="l" t="t" r="r" b="b"/>
            <a:pathLst>
              <a:path w="436" h="303">
                <a:moveTo>
                  <a:pt x="413" y="249"/>
                </a:moveTo>
                <a:lnTo>
                  <a:pt x="413" y="246"/>
                </a:lnTo>
                <a:lnTo>
                  <a:pt x="415" y="244"/>
                </a:lnTo>
                <a:lnTo>
                  <a:pt x="429" y="240"/>
                </a:lnTo>
                <a:lnTo>
                  <a:pt x="436" y="237"/>
                </a:lnTo>
                <a:lnTo>
                  <a:pt x="429" y="223"/>
                </a:lnTo>
                <a:lnTo>
                  <a:pt x="423" y="217"/>
                </a:lnTo>
                <a:lnTo>
                  <a:pt x="420" y="210"/>
                </a:lnTo>
                <a:lnTo>
                  <a:pt x="409" y="200"/>
                </a:lnTo>
                <a:lnTo>
                  <a:pt x="399" y="191"/>
                </a:lnTo>
                <a:lnTo>
                  <a:pt x="395" y="187"/>
                </a:lnTo>
                <a:lnTo>
                  <a:pt x="393" y="182"/>
                </a:lnTo>
                <a:lnTo>
                  <a:pt x="390" y="176"/>
                </a:lnTo>
                <a:lnTo>
                  <a:pt x="388" y="171"/>
                </a:lnTo>
                <a:lnTo>
                  <a:pt x="383" y="169"/>
                </a:lnTo>
                <a:lnTo>
                  <a:pt x="381" y="169"/>
                </a:lnTo>
                <a:lnTo>
                  <a:pt x="379" y="171"/>
                </a:lnTo>
                <a:lnTo>
                  <a:pt x="377" y="173"/>
                </a:lnTo>
                <a:lnTo>
                  <a:pt x="375" y="175"/>
                </a:lnTo>
                <a:lnTo>
                  <a:pt x="368" y="175"/>
                </a:lnTo>
                <a:lnTo>
                  <a:pt x="368" y="175"/>
                </a:lnTo>
                <a:lnTo>
                  <a:pt x="363" y="176"/>
                </a:lnTo>
                <a:lnTo>
                  <a:pt x="363" y="178"/>
                </a:lnTo>
                <a:lnTo>
                  <a:pt x="361" y="184"/>
                </a:lnTo>
                <a:lnTo>
                  <a:pt x="359" y="194"/>
                </a:lnTo>
                <a:lnTo>
                  <a:pt x="359" y="201"/>
                </a:lnTo>
                <a:lnTo>
                  <a:pt x="358" y="205"/>
                </a:lnTo>
                <a:lnTo>
                  <a:pt x="356" y="208"/>
                </a:lnTo>
                <a:lnTo>
                  <a:pt x="351" y="210"/>
                </a:lnTo>
                <a:lnTo>
                  <a:pt x="345" y="214"/>
                </a:lnTo>
                <a:lnTo>
                  <a:pt x="336" y="214"/>
                </a:lnTo>
                <a:lnTo>
                  <a:pt x="333" y="214"/>
                </a:lnTo>
                <a:lnTo>
                  <a:pt x="331" y="214"/>
                </a:lnTo>
                <a:lnTo>
                  <a:pt x="329" y="216"/>
                </a:lnTo>
                <a:lnTo>
                  <a:pt x="327" y="219"/>
                </a:lnTo>
                <a:lnTo>
                  <a:pt x="320" y="223"/>
                </a:lnTo>
                <a:lnTo>
                  <a:pt x="319" y="223"/>
                </a:lnTo>
                <a:lnTo>
                  <a:pt x="317" y="221"/>
                </a:lnTo>
                <a:lnTo>
                  <a:pt x="313" y="217"/>
                </a:lnTo>
                <a:lnTo>
                  <a:pt x="311" y="212"/>
                </a:lnTo>
                <a:lnTo>
                  <a:pt x="311" y="208"/>
                </a:lnTo>
                <a:lnTo>
                  <a:pt x="313" y="205"/>
                </a:lnTo>
                <a:lnTo>
                  <a:pt x="315" y="203"/>
                </a:lnTo>
                <a:lnTo>
                  <a:pt x="320" y="201"/>
                </a:lnTo>
                <a:lnTo>
                  <a:pt x="326" y="200"/>
                </a:lnTo>
                <a:lnTo>
                  <a:pt x="327" y="196"/>
                </a:lnTo>
                <a:lnTo>
                  <a:pt x="327" y="194"/>
                </a:lnTo>
                <a:lnTo>
                  <a:pt x="327" y="192"/>
                </a:lnTo>
                <a:lnTo>
                  <a:pt x="322" y="191"/>
                </a:lnTo>
                <a:lnTo>
                  <a:pt x="319" y="189"/>
                </a:lnTo>
                <a:lnTo>
                  <a:pt x="311" y="187"/>
                </a:lnTo>
                <a:lnTo>
                  <a:pt x="304" y="184"/>
                </a:lnTo>
                <a:lnTo>
                  <a:pt x="290" y="184"/>
                </a:lnTo>
                <a:lnTo>
                  <a:pt x="285" y="184"/>
                </a:lnTo>
                <a:lnTo>
                  <a:pt x="281" y="184"/>
                </a:lnTo>
                <a:lnTo>
                  <a:pt x="279" y="180"/>
                </a:lnTo>
                <a:lnTo>
                  <a:pt x="278" y="176"/>
                </a:lnTo>
                <a:lnTo>
                  <a:pt x="272" y="173"/>
                </a:lnTo>
                <a:lnTo>
                  <a:pt x="265" y="171"/>
                </a:lnTo>
                <a:lnTo>
                  <a:pt x="258" y="169"/>
                </a:lnTo>
                <a:lnTo>
                  <a:pt x="251" y="169"/>
                </a:lnTo>
                <a:lnTo>
                  <a:pt x="246" y="169"/>
                </a:lnTo>
                <a:lnTo>
                  <a:pt x="239" y="171"/>
                </a:lnTo>
                <a:lnTo>
                  <a:pt x="237" y="169"/>
                </a:lnTo>
                <a:lnTo>
                  <a:pt x="235" y="169"/>
                </a:lnTo>
                <a:lnTo>
                  <a:pt x="230" y="162"/>
                </a:lnTo>
                <a:lnTo>
                  <a:pt x="224" y="157"/>
                </a:lnTo>
                <a:lnTo>
                  <a:pt x="215" y="155"/>
                </a:lnTo>
                <a:lnTo>
                  <a:pt x="215" y="153"/>
                </a:lnTo>
                <a:lnTo>
                  <a:pt x="215" y="152"/>
                </a:lnTo>
                <a:lnTo>
                  <a:pt x="219" y="152"/>
                </a:lnTo>
                <a:lnTo>
                  <a:pt x="219" y="152"/>
                </a:lnTo>
                <a:lnTo>
                  <a:pt x="226" y="153"/>
                </a:lnTo>
                <a:lnTo>
                  <a:pt x="228" y="155"/>
                </a:lnTo>
                <a:lnTo>
                  <a:pt x="230" y="153"/>
                </a:lnTo>
                <a:lnTo>
                  <a:pt x="231" y="153"/>
                </a:lnTo>
                <a:lnTo>
                  <a:pt x="233" y="150"/>
                </a:lnTo>
                <a:lnTo>
                  <a:pt x="235" y="146"/>
                </a:lnTo>
                <a:lnTo>
                  <a:pt x="244" y="137"/>
                </a:lnTo>
                <a:lnTo>
                  <a:pt x="244" y="136"/>
                </a:lnTo>
                <a:lnTo>
                  <a:pt x="246" y="134"/>
                </a:lnTo>
                <a:lnTo>
                  <a:pt x="244" y="132"/>
                </a:lnTo>
                <a:lnTo>
                  <a:pt x="239" y="128"/>
                </a:lnTo>
                <a:lnTo>
                  <a:pt x="231" y="127"/>
                </a:lnTo>
                <a:lnTo>
                  <a:pt x="219" y="127"/>
                </a:lnTo>
                <a:lnTo>
                  <a:pt x="207" y="121"/>
                </a:lnTo>
                <a:lnTo>
                  <a:pt x="187" y="118"/>
                </a:lnTo>
                <a:lnTo>
                  <a:pt x="135" y="112"/>
                </a:lnTo>
                <a:lnTo>
                  <a:pt x="130" y="112"/>
                </a:lnTo>
                <a:lnTo>
                  <a:pt x="123" y="109"/>
                </a:lnTo>
                <a:lnTo>
                  <a:pt x="114" y="107"/>
                </a:lnTo>
                <a:lnTo>
                  <a:pt x="112" y="107"/>
                </a:lnTo>
                <a:lnTo>
                  <a:pt x="111" y="109"/>
                </a:lnTo>
                <a:lnTo>
                  <a:pt x="107" y="111"/>
                </a:lnTo>
                <a:lnTo>
                  <a:pt x="105" y="114"/>
                </a:lnTo>
                <a:lnTo>
                  <a:pt x="96" y="121"/>
                </a:lnTo>
                <a:lnTo>
                  <a:pt x="93" y="127"/>
                </a:lnTo>
                <a:lnTo>
                  <a:pt x="89" y="128"/>
                </a:lnTo>
                <a:lnTo>
                  <a:pt x="87" y="128"/>
                </a:lnTo>
                <a:lnTo>
                  <a:pt x="82" y="127"/>
                </a:lnTo>
                <a:lnTo>
                  <a:pt x="73" y="120"/>
                </a:lnTo>
                <a:lnTo>
                  <a:pt x="70" y="118"/>
                </a:lnTo>
                <a:lnTo>
                  <a:pt x="66" y="118"/>
                </a:lnTo>
                <a:lnTo>
                  <a:pt x="64" y="114"/>
                </a:lnTo>
                <a:lnTo>
                  <a:pt x="61" y="109"/>
                </a:lnTo>
                <a:lnTo>
                  <a:pt x="61" y="105"/>
                </a:lnTo>
                <a:lnTo>
                  <a:pt x="61" y="100"/>
                </a:lnTo>
                <a:lnTo>
                  <a:pt x="61" y="93"/>
                </a:lnTo>
                <a:lnTo>
                  <a:pt x="63" y="86"/>
                </a:lnTo>
                <a:lnTo>
                  <a:pt x="63" y="77"/>
                </a:lnTo>
                <a:lnTo>
                  <a:pt x="64" y="72"/>
                </a:lnTo>
                <a:lnTo>
                  <a:pt x="64" y="70"/>
                </a:lnTo>
                <a:lnTo>
                  <a:pt x="66" y="68"/>
                </a:lnTo>
                <a:lnTo>
                  <a:pt x="71" y="66"/>
                </a:lnTo>
                <a:lnTo>
                  <a:pt x="77" y="66"/>
                </a:lnTo>
                <a:lnTo>
                  <a:pt x="84" y="66"/>
                </a:lnTo>
                <a:lnTo>
                  <a:pt x="91" y="72"/>
                </a:lnTo>
                <a:lnTo>
                  <a:pt x="96" y="77"/>
                </a:lnTo>
                <a:lnTo>
                  <a:pt x="103" y="80"/>
                </a:lnTo>
                <a:lnTo>
                  <a:pt x="103" y="80"/>
                </a:lnTo>
                <a:lnTo>
                  <a:pt x="107" y="79"/>
                </a:lnTo>
                <a:lnTo>
                  <a:pt x="111" y="75"/>
                </a:lnTo>
                <a:lnTo>
                  <a:pt x="112" y="70"/>
                </a:lnTo>
                <a:lnTo>
                  <a:pt x="116" y="61"/>
                </a:lnTo>
                <a:lnTo>
                  <a:pt x="118" y="54"/>
                </a:lnTo>
                <a:lnTo>
                  <a:pt x="116" y="47"/>
                </a:lnTo>
                <a:lnTo>
                  <a:pt x="114" y="40"/>
                </a:lnTo>
                <a:lnTo>
                  <a:pt x="112" y="38"/>
                </a:lnTo>
                <a:lnTo>
                  <a:pt x="107" y="29"/>
                </a:lnTo>
                <a:lnTo>
                  <a:pt x="102" y="22"/>
                </a:lnTo>
                <a:lnTo>
                  <a:pt x="98" y="18"/>
                </a:lnTo>
                <a:lnTo>
                  <a:pt x="98" y="16"/>
                </a:lnTo>
                <a:lnTo>
                  <a:pt x="95" y="6"/>
                </a:lnTo>
                <a:lnTo>
                  <a:pt x="95" y="0"/>
                </a:lnTo>
                <a:lnTo>
                  <a:pt x="93" y="0"/>
                </a:lnTo>
                <a:lnTo>
                  <a:pt x="91" y="9"/>
                </a:lnTo>
                <a:lnTo>
                  <a:pt x="91" y="16"/>
                </a:lnTo>
                <a:lnTo>
                  <a:pt x="89" y="27"/>
                </a:lnTo>
                <a:lnTo>
                  <a:pt x="89" y="31"/>
                </a:lnTo>
                <a:lnTo>
                  <a:pt x="87" y="34"/>
                </a:lnTo>
                <a:lnTo>
                  <a:pt x="75" y="40"/>
                </a:lnTo>
                <a:lnTo>
                  <a:pt x="61" y="48"/>
                </a:lnTo>
                <a:lnTo>
                  <a:pt x="47" y="56"/>
                </a:lnTo>
                <a:lnTo>
                  <a:pt x="43" y="59"/>
                </a:lnTo>
                <a:lnTo>
                  <a:pt x="41" y="61"/>
                </a:lnTo>
                <a:lnTo>
                  <a:pt x="39" y="73"/>
                </a:lnTo>
                <a:lnTo>
                  <a:pt x="39" y="79"/>
                </a:lnTo>
                <a:lnTo>
                  <a:pt x="34" y="82"/>
                </a:lnTo>
                <a:lnTo>
                  <a:pt x="31" y="86"/>
                </a:lnTo>
                <a:lnTo>
                  <a:pt x="27" y="89"/>
                </a:lnTo>
                <a:lnTo>
                  <a:pt x="20" y="93"/>
                </a:lnTo>
                <a:lnTo>
                  <a:pt x="7" y="96"/>
                </a:lnTo>
                <a:lnTo>
                  <a:pt x="4" y="100"/>
                </a:lnTo>
                <a:lnTo>
                  <a:pt x="2" y="105"/>
                </a:lnTo>
                <a:lnTo>
                  <a:pt x="0" y="105"/>
                </a:lnTo>
                <a:lnTo>
                  <a:pt x="0" y="112"/>
                </a:lnTo>
                <a:lnTo>
                  <a:pt x="2" y="127"/>
                </a:lnTo>
                <a:lnTo>
                  <a:pt x="9" y="148"/>
                </a:lnTo>
                <a:lnTo>
                  <a:pt x="22" y="168"/>
                </a:lnTo>
                <a:lnTo>
                  <a:pt x="41" y="176"/>
                </a:lnTo>
                <a:lnTo>
                  <a:pt x="55" y="176"/>
                </a:lnTo>
                <a:lnTo>
                  <a:pt x="70" y="180"/>
                </a:lnTo>
                <a:lnTo>
                  <a:pt x="71" y="178"/>
                </a:lnTo>
                <a:lnTo>
                  <a:pt x="135" y="189"/>
                </a:lnTo>
                <a:lnTo>
                  <a:pt x="139" y="184"/>
                </a:lnTo>
                <a:lnTo>
                  <a:pt x="144" y="184"/>
                </a:lnTo>
                <a:lnTo>
                  <a:pt x="144" y="184"/>
                </a:lnTo>
                <a:lnTo>
                  <a:pt x="148" y="184"/>
                </a:lnTo>
                <a:lnTo>
                  <a:pt x="151" y="187"/>
                </a:lnTo>
                <a:lnTo>
                  <a:pt x="157" y="187"/>
                </a:lnTo>
                <a:lnTo>
                  <a:pt x="169" y="198"/>
                </a:lnTo>
                <a:lnTo>
                  <a:pt x="182" y="210"/>
                </a:lnTo>
                <a:lnTo>
                  <a:pt x="192" y="221"/>
                </a:lnTo>
                <a:lnTo>
                  <a:pt x="251" y="264"/>
                </a:lnTo>
                <a:lnTo>
                  <a:pt x="288" y="290"/>
                </a:lnTo>
                <a:lnTo>
                  <a:pt x="311" y="303"/>
                </a:lnTo>
                <a:lnTo>
                  <a:pt x="319" y="301"/>
                </a:lnTo>
                <a:lnTo>
                  <a:pt x="326" y="301"/>
                </a:lnTo>
                <a:lnTo>
                  <a:pt x="333" y="303"/>
                </a:lnTo>
                <a:lnTo>
                  <a:pt x="340" y="303"/>
                </a:lnTo>
                <a:lnTo>
                  <a:pt x="345" y="301"/>
                </a:lnTo>
                <a:lnTo>
                  <a:pt x="345" y="301"/>
                </a:lnTo>
                <a:lnTo>
                  <a:pt x="351" y="296"/>
                </a:lnTo>
                <a:lnTo>
                  <a:pt x="352" y="294"/>
                </a:lnTo>
                <a:lnTo>
                  <a:pt x="356" y="292"/>
                </a:lnTo>
                <a:lnTo>
                  <a:pt x="368" y="290"/>
                </a:lnTo>
                <a:lnTo>
                  <a:pt x="374" y="290"/>
                </a:lnTo>
                <a:lnTo>
                  <a:pt x="375" y="290"/>
                </a:lnTo>
                <a:lnTo>
                  <a:pt x="375" y="285"/>
                </a:lnTo>
                <a:lnTo>
                  <a:pt x="379" y="285"/>
                </a:lnTo>
                <a:lnTo>
                  <a:pt x="381" y="283"/>
                </a:lnTo>
                <a:lnTo>
                  <a:pt x="383" y="283"/>
                </a:lnTo>
                <a:lnTo>
                  <a:pt x="390" y="281"/>
                </a:lnTo>
                <a:lnTo>
                  <a:pt x="395" y="278"/>
                </a:lnTo>
                <a:lnTo>
                  <a:pt x="400" y="276"/>
                </a:lnTo>
                <a:lnTo>
                  <a:pt x="402" y="276"/>
                </a:lnTo>
                <a:lnTo>
                  <a:pt x="409" y="278"/>
                </a:lnTo>
                <a:lnTo>
                  <a:pt x="416" y="280"/>
                </a:lnTo>
                <a:lnTo>
                  <a:pt x="418" y="280"/>
                </a:lnTo>
                <a:lnTo>
                  <a:pt x="420" y="280"/>
                </a:lnTo>
                <a:lnTo>
                  <a:pt x="420" y="276"/>
                </a:lnTo>
                <a:lnTo>
                  <a:pt x="422" y="274"/>
                </a:lnTo>
                <a:lnTo>
                  <a:pt x="420" y="265"/>
                </a:lnTo>
                <a:lnTo>
                  <a:pt x="420" y="260"/>
                </a:lnTo>
                <a:lnTo>
                  <a:pt x="420" y="258"/>
                </a:lnTo>
                <a:lnTo>
                  <a:pt x="418" y="256"/>
                </a:lnTo>
                <a:lnTo>
                  <a:pt x="415" y="253"/>
                </a:lnTo>
                <a:lnTo>
                  <a:pt x="413" y="249"/>
                </a:lnTo>
                <a:lnTo>
                  <a:pt x="413" y="249"/>
                </a:lnTo>
                <a:lnTo>
                  <a:pt x="413" y="249"/>
                </a:lnTo>
                <a:lnTo>
                  <a:pt x="413" y="249"/>
                </a:lnTo>
                <a:lnTo>
                  <a:pt x="413" y="249"/>
                </a:lnTo>
                <a:close/>
              </a:path>
            </a:pathLst>
          </a:custGeom>
          <a:solidFill>
            <a:srgbClr val="a3a3a3"/>
          </a:solidFill>
          <a:ln w="324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CustomShape 84"/>
          <p:cNvSpPr/>
          <p:nvPr/>
        </p:nvSpPr>
        <p:spPr>
          <a:xfrm>
            <a:off x="4923360" y="5061600"/>
            <a:ext cx="34956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25406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Омск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CustomShape 85"/>
          <p:cNvSpPr/>
          <p:nvPr/>
        </p:nvSpPr>
        <p:spPr>
          <a:xfrm>
            <a:off x="6289560" y="5488200"/>
            <a:ext cx="54576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Кемер</a:t>
            </a: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ово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CustomShape 86"/>
          <p:cNvSpPr/>
          <p:nvPr/>
        </p:nvSpPr>
        <p:spPr>
          <a:xfrm>
            <a:off x="5528160" y="5463360"/>
            <a:ext cx="684360" cy="21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Новосибирск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CustomShape 87"/>
          <p:cNvSpPr/>
          <p:nvPr/>
        </p:nvSpPr>
        <p:spPr>
          <a:xfrm>
            <a:off x="2413080" y="4514040"/>
            <a:ext cx="865800" cy="33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25406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Орен</a:t>
            </a:r>
            <a:r>
              <a:rPr b="1" lang="ru-RU" sz="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бургская </a:t>
            </a: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область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CustomShape 88"/>
          <p:cNvSpPr/>
          <p:nvPr/>
        </p:nvSpPr>
        <p:spPr>
          <a:xfrm>
            <a:off x="3270960" y="4415760"/>
            <a:ext cx="93384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Р. Башкортостан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CustomShape 89"/>
          <p:cNvSpPr/>
          <p:nvPr/>
        </p:nvSpPr>
        <p:spPr>
          <a:xfrm>
            <a:off x="2355480" y="3893040"/>
            <a:ext cx="72756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Р. Т</a:t>
            </a:r>
            <a:r>
              <a:rPr b="1" lang="ru-RU" sz="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атарстан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CustomShape 90"/>
          <p:cNvSpPr/>
          <p:nvPr/>
        </p:nvSpPr>
        <p:spPr>
          <a:xfrm>
            <a:off x="2138760" y="4132080"/>
            <a:ext cx="113940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25406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Самарск</a:t>
            </a:r>
            <a:r>
              <a:rPr b="1" lang="ru-RU" sz="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ая область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CustomShape 91"/>
          <p:cNvSpPr/>
          <p:nvPr/>
        </p:nvSpPr>
        <p:spPr>
          <a:xfrm>
            <a:off x="3851640" y="4633920"/>
            <a:ext cx="107208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Тюменская область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CustomShape 92"/>
          <p:cNvSpPr/>
          <p:nvPr/>
        </p:nvSpPr>
        <p:spPr>
          <a:xfrm>
            <a:off x="5130000" y="3906000"/>
            <a:ext cx="320760" cy="21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ХМАО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CustomShape 93"/>
          <p:cNvSpPr/>
          <p:nvPr/>
        </p:nvSpPr>
        <p:spPr>
          <a:xfrm>
            <a:off x="5612040" y="3531240"/>
            <a:ext cx="345240" cy="21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ЯНАО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CustomShape 94"/>
          <p:cNvSpPr/>
          <p:nvPr/>
        </p:nvSpPr>
        <p:spPr>
          <a:xfrm>
            <a:off x="2016720" y="4353120"/>
            <a:ext cx="2983320" cy="1746000"/>
          </a:xfrm>
          <a:custGeom>
            <a:avLst/>
            <a:gdLst/>
            <a:ahLst/>
            <a:rect l="l" t="t" r="r" b="b"/>
            <a:pathLst>
              <a:path w="3823934" h="2238665">
                <a:moveTo>
                  <a:pt x="889145" y="0"/>
                </a:moveTo>
                <a:cubicBezTo>
                  <a:pt x="393482" y="449217"/>
                  <a:pt x="-102181" y="898434"/>
                  <a:pt x="18288" y="1271451"/>
                </a:cubicBezTo>
                <a:cubicBezTo>
                  <a:pt x="138756" y="1644468"/>
                  <a:pt x="977682" y="2259874"/>
                  <a:pt x="1611956" y="2238103"/>
                </a:cubicBezTo>
                <a:cubicBezTo>
                  <a:pt x="2246230" y="2216332"/>
                  <a:pt x="3035082" y="1678577"/>
                  <a:pt x="3823934" y="1140823"/>
                </a:cubicBezTo>
              </a:path>
            </a:pathLst>
          </a:custGeom>
          <a:noFill/>
          <a:ln w="12600">
            <a:solidFill>
              <a:srgbClr val="254061"/>
            </a:solidFill>
            <a:custDash>
              <a:ds d="400000" sp="300000"/>
            </a:custDash>
            <a:round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8" name="CustomShape 95"/>
          <p:cNvSpPr/>
          <p:nvPr/>
        </p:nvSpPr>
        <p:spPr>
          <a:xfrm>
            <a:off x="2686320" y="4863960"/>
            <a:ext cx="2250360" cy="673560"/>
          </a:xfrm>
          <a:custGeom>
            <a:avLst/>
            <a:gdLst/>
            <a:ahLst/>
            <a:rect l="l" t="t" r="r" b="b"/>
            <a:pathLst>
              <a:path w="2884718" h="864889">
                <a:moveTo>
                  <a:pt x="455026" y="0"/>
                </a:moveTo>
                <a:cubicBezTo>
                  <a:pt x="117569" y="388983"/>
                  <a:pt x="-219888" y="777966"/>
                  <a:pt x="185061" y="853440"/>
                </a:cubicBezTo>
                <a:cubicBezTo>
                  <a:pt x="590010" y="928914"/>
                  <a:pt x="2196741" y="612503"/>
                  <a:pt x="2884718" y="452846"/>
                </a:cubicBezTo>
              </a:path>
            </a:pathLst>
          </a:custGeom>
          <a:noFill/>
          <a:ln w="12600">
            <a:solidFill>
              <a:srgbClr val="254061"/>
            </a:solidFill>
            <a:custDash>
              <a:ds d="400000" sp="300000"/>
            </a:custDash>
            <a:round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9" name="CustomShape 96"/>
          <p:cNvSpPr/>
          <p:nvPr/>
        </p:nvSpPr>
        <p:spPr>
          <a:xfrm>
            <a:off x="3170880" y="3767040"/>
            <a:ext cx="1870200" cy="1284480"/>
          </a:xfrm>
          <a:custGeom>
            <a:avLst/>
            <a:gdLst/>
            <a:ahLst/>
            <a:rect l="l" t="t" r="r" b="b"/>
            <a:pathLst>
              <a:path w="2342606" h="1640549">
                <a:moveTo>
                  <a:pt x="0" y="403932"/>
                </a:moveTo>
                <a:cubicBezTo>
                  <a:pt x="214086" y="135418"/>
                  <a:pt x="428172" y="-133096"/>
                  <a:pt x="818606" y="73007"/>
                </a:cubicBezTo>
                <a:cubicBezTo>
                  <a:pt x="1209040" y="279110"/>
                  <a:pt x="2095863" y="1386549"/>
                  <a:pt x="2342606" y="1640549"/>
                </a:cubicBezTo>
              </a:path>
            </a:pathLst>
          </a:custGeom>
          <a:noFill/>
          <a:ln w="12600">
            <a:solidFill>
              <a:srgbClr val="254061"/>
            </a:solidFill>
            <a:custDash>
              <a:ds d="400000" sp="300000"/>
            </a:custDash>
            <a:round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0" name="CustomShape 97"/>
          <p:cNvSpPr/>
          <p:nvPr/>
        </p:nvSpPr>
        <p:spPr>
          <a:xfrm>
            <a:off x="3474000" y="4702680"/>
            <a:ext cx="1462680" cy="411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3e74"/>
            </a:solidFill>
            <a:custDash>
              <a:ds d="1000000" sp="800000"/>
            </a:custDash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CustomShape 98"/>
          <p:cNvSpPr/>
          <p:nvPr/>
        </p:nvSpPr>
        <p:spPr>
          <a:xfrm>
            <a:off x="5042520" y="5234760"/>
            <a:ext cx="308880" cy="492480"/>
          </a:xfrm>
          <a:custGeom>
            <a:avLst/>
            <a:gdLst/>
            <a:ahLst/>
            <a:rect l="l" t="t" r="r" b="b"/>
            <a:pathLst>
              <a:path w="677483" h="872533">
                <a:moveTo>
                  <a:pt x="677483" y="757646"/>
                </a:moveTo>
                <a:cubicBezTo>
                  <a:pt x="425660" y="846908"/>
                  <a:pt x="173837" y="936171"/>
                  <a:pt x="67883" y="809897"/>
                </a:cubicBezTo>
                <a:cubicBezTo>
                  <a:pt x="-38071" y="683623"/>
                  <a:pt x="1843" y="341811"/>
                  <a:pt x="41757" y="0"/>
                </a:cubicBezTo>
              </a:path>
            </a:pathLst>
          </a:custGeom>
          <a:noFill/>
          <a:ln w="12600">
            <a:solidFill>
              <a:srgbClr val="254061"/>
            </a:solidFill>
            <a:custDash>
              <a:ds d="400000" sp="300000"/>
            </a:custDash>
            <a:round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CustomShape 99"/>
          <p:cNvSpPr/>
          <p:nvPr/>
        </p:nvSpPr>
        <p:spPr>
          <a:xfrm>
            <a:off x="5199120" y="3728880"/>
            <a:ext cx="1752480" cy="1400400"/>
          </a:xfrm>
          <a:custGeom>
            <a:avLst/>
            <a:gdLst/>
            <a:ahLst/>
            <a:rect l="l" t="t" r="r" b="b"/>
            <a:pathLst>
              <a:path w="2189441" h="1776548">
                <a:moveTo>
                  <a:pt x="914400" y="0"/>
                </a:moveTo>
                <a:cubicBezTo>
                  <a:pt x="1617617" y="322217"/>
                  <a:pt x="2320834" y="644434"/>
                  <a:pt x="2168434" y="940525"/>
                </a:cubicBezTo>
                <a:cubicBezTo>
                  <a:pt x="2016034" y="1236616"/>
                  <a:pt x="1008017" y="1506582"/>
                  <a:pt x="0" y="1776548"/>
                </a:cubicBezTo>
              </a:path>
            </a:pathLst>
          </a:custGeom>
          <a:noFill/>
          <a:ln w="12600">
            <a:solidFill>
              <a:srgbClr val="254061"/>
            </a:solidFill>
            <a:custDash>
              <a:ds d="400000" sp="300000"/>
            </a:custDash>
            <a:round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CustomShape 100"/>
          <p:cNvSpPr/>
          <p:nvPr/>
        </p:nvSpPr>
        <p:spPr>
          <a:xfrm>
            <a:off x="5150880" y="4164120"/>
            <a:ext cx="425520" cy="875880"/>
          </a:xfrm>
          <a:custGeom>
            <a:avLst/>
            <a:gdLst/>
            <a:ahLst/>
            <a:rect l="l" t="t" r="r" b="b"/>
            <a:pathLst>
              <a:path w="546751" h="1123950">
                <a:moveTo>
                  <a:pt x="333375" y="0"/>
                </a:moveTo>
                <a:cubicBezTo>
                  <a:pt x="461168" y="311150"/>
                  <a:pt x="588962" y="622300"/>
                  <a:pt x="533400" y="809625"/>
                </a:cubicBezTo>
                <a:cubicBezTo>
                  <a:pt x="477838" y="996950"/>
                  <a:pt x="238919" y="1060450"/>
                  <a:pt x="0" y="1123950"/>
                </a:cubicBezTo>
              </a:path>
            </a:pathLst>
          </a:custGeom>
          <a:noFill/>
          <a:ln w="12600">
            <a:solidFill>
              <a:srgbClr val="254061"/>
            </a:solidFill>
            <a:custDash>
              <a:ds d="400000" sp="300000"/>
            </a:custDash>
            <a:round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4" name="CustomShape 101"/>
          <p:cNvSpPr/>
          <p:nvPr/>
        </p:nvSpPr>
        <p:spPr>
          <a:xfrm>
            <a:off x="5346720" y="4058280"/>
            <a:ext cx="457560" cy="437760"/>
          </a:xfrm>
          <a:prstGeom prst="ellipse">
            <a:avLst/>
          </a:prstGeom>
          <a:solidFill>
            <a:srgbClr val="ffffff"/>
          </a:solidFill>
          <a:ln w="12600">
            <a:solidFill>
              <a:srgbClr val="25406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CustomShape 102"/>
          <p:cNvSpPr/>
          <p:nvPr/>
        </p:nvSpPr>
        <p:spPr>
          <a:xfrm>
            <a:off x="2559600" y="4279320"/>
            <a:ext cx="251280" cy="234720"/>
          </a:xfrm>
          <a:prstGeom prst="ellipse">
            <a:avLst/>
          </a:prstGeom>
          <a:solidFill>
            <a:srgbClr val="ffffff"/>
          </a:solidFill>
          <a:ln w="12600">
            <a:solidFill>
              <a:srgbClr val="25406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6" name="CustomShape 103"/>
          <p:cNvSpPr/>
          <p:nvPr/>
        </p:nvSpPr>
        <p:spPr>
          <a:xfrm>
            <a:off x="5929200" y="3601440"/>
            <a:ext cx="457560" cy="437760"/>
          </a:xfrm>
          <a:prstGeom prst="ellipse">
            <a:avLst/>
          </a:prstGeom>
          <a:solidFill>
            <a:srgbClr val="ffffff"/>
          </a:solidFill>
          <a:ln w="12600">
            <a:solidFill>
              <a:srgbClr val="25406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7" name="CustomShape 104"/>
          <p:cNvSpPr/>
          <p:nvPr/>
        </p:nvSpPr>
        <p:spPr>
          <a:xfrm>
            <a:off x="2691360" y="4762080"/>
            <a:ext cx="457560" cy="437760"/>
          </a:xfrm>
          <a:prstGeom prst="ellipse">
            <a:avLst/>
          </a:prstGeom>
          <a:solidFill>
            <a:srgbClr val="ffffff"/>
          </a:solidFill>
          <a:ln w="12600">
            <a:solidFill>
              <a:srgbClr val="25406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8" name="CustomShape 105"/>
          <p:cNvSpPr/>
          <p:nvPr/>
        </p:nvSpPr>
        <p:spPr>
          <a:xfrm>
            <a:off x="3015360" y="3764160"/>
            <a:ext cx="457560" cy="437760"/>
          </a:xfrm>
          <a:prstGeom prst="ellipse">
            <a:avLst/>
          </a:prstGeom>
          <a:solidFill>
            <a:srgbClr val="ffffff"/>
          </a:solidFill>
          <a:ln w="12600">
            <a:solidFill>
              <a:srgbClr val="25406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9" name="CustomShape 106"/>
          <p:cNvSpPr/>
          <p:nvPr/>
        </p:nvSpPr>
        <p:spPr>
          <a:xfrm>
            <a:off x="5050800" y="4498200"/>
            <a:ext cx="46800" cy="561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3e74"/>
            </a:solidFill>
            <a:custDash>
              <a:ds d="1000000" sp="800000"/>
            </a:custDash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0" name="CustomShape 107"/>
          <p:cNvSpPr/>
          <p:nvPr/>
        </p:nvSpPr>
        <p:spPr>
          <a:xfrm>
            <a:off x="4852440" y="4498200"/>
            <a:ext cx="394560" cy="368640"/>
          </a:xfrm>
          <a:prstGeom prst="ellipse">
            <a:avLst/>
          </a:prstGeom>
          <a:solidFill>
            <a:srgbClr val="ffffff"/>
          </a:solidFill>
          <a:ln w="12600">
            <a:solidFill>
              <a:srgbClr val="25406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1" name="CustomShape 108"/>
          <p:cNvSpPr/>
          <p:nvPr/>
        </p:nvSpPr>
        <p:spPr>
          <a:xfrm>
            <a:off x="3355200" y="4576680"/>
            <a:ext cx="251280" cy="234720"/>
          </a:xfrm>
          <a:prstGeom prst="ellipse">
            <a:avLst/>
          </a:prstGeom>
          <a:solidFill>
            <a:srgbClr val="ffffff"/>
          </a:solidFill>
          <a:ln w="12600">
            <a:solidFill>
              <a:srgbClr val="25406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2" name="CustomShape 109"/>
          <p:cNvSpPr/>
          <p:nvPr/>
        </p:nvSpPr>
        <p:spPr>
          <a:xfrm>
            <a:off x="5295240" y="5522040"/>
            <a:ext cx="251280" cy="234720"/>
          </a:xfrm>
          <a:prstGeom prst="ellipse">
            <a:avLst/>
          </a:prstGeom>
          <a:solidFill>
            <a:srgbClr val="ffffff"/>
          </a:solidFill>
          <a:ln w="12600">
            <a:solidFill>
              <a:srgbClr val="25406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3" name="CustomShape 110"/>
          <p:cNvSpPr/>
          <p:nvPr/>
        </p:nvSpPr>
        <p:spPr>
          <a:xfrm>
            <a:off x="5319720" y="5542920"/>
            <a:ext cx="167760" cy="21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885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CustomShape 111"/>
          <p:cNvSpPr/>
          <p:nvPr/>
        </p:nvSpPr>
        <p:spPr>
          <a:xfrm>
            <a:off x="2748240" y="4884480"/>
            <a:ext cx="309600" cy="21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22 618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5" name="CustomShape 112"/>
          <p:cNvSpPr/>
          <p:nvPr/>
        </p:nvSpPr>
        <p:spPr>
          <a:xfrm>
            <a:off x="3378960" y="4600800"/>
            <a:ext cx="167760" cy="21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385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113"/>
          <p:cNvSpPr/>
          <p:nvPr/>
        </p:nvSpPr>
        <p:spPr>
          <a:xfrm>
            <a:off x="3062880" y="3886920"/>
            <a:ext cx="309600" cy="21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15 910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114"/>
          <p:cNvSpPr/>
          <p:nvPr/>
        </p:nvSpPr>
        <p:spPr>
          <a:xfrm>
            <a:off x="2616840" y="4306320"/>
            <a:ext cx="111240" cy="21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62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CustomShape 115"/>
          <p:cNvSpPr/>
          <p:nvPr/>
        </p:nvSpPr>
        <p:spPr>
          <a:xfrm>
            <a:off x="4912560" y="4584600"/>
            <a:ext cx="25776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5 986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CustomShape 116"/>
          <p:cNvSpPr/>
          <p:nvPr/>
        </p:nvSpPr>
        <p:spPr>
          <a:xfrm>
            <a:off x="5401440" y="4184640"/>
            <a:ext cx="309600" cy="21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23 246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CustomShape 117"/>
          <p:cNvSpPr/>
          <p:nvPr/>
        </p:nvSpPr>
        <p:spPr>
          <a:xfrm>
            <a:off x="5977440" y="3737160"/>
            <a:ext cx="309600" cy="21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19 682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CustomShape 118"/>
          <p:cNvSpPr/>
          <p:nvPr/>
        </p:nvSpPr>
        <p:spPr>
          <a:xfrm>
            <a:off x="5200560" y="5213160"/>
            <a:ext cx="1014840" cy="499320"/>
          </a:xfrm>
          <a:custGeom>
            <a:avLst/>
            <a:gdLst/>
            <a:ahLst/>
            <a:rect l="l" t="t" r="r" b="b"/>
            <a:pathLst>
              <a:path w="1301750" h="641350">
                <a:moveTo>
                  <a:pt x="1301750" y="641350"/>
                </a:moveTo>
                <a:cubicBezTo>
                  <a:pt x="1248304" y="472546"/>
                  <a:pt x="1194858" y="303742"/>
                  <a:pt x="977900" y="196850"/>
                </a:cubicBezTo>
                <a:cubicBezTo>
                  <a:pt x="760942" y="89958"/>
                  <a:pt x="380471" y="44979"/>
                  <a:pt x="0" y="0"/>
                </a:cubicBezTo>
              </a:path>
            </a:pathLst>
          </a:custGeom>
          <a:noFill/>
          <a:ln w="12600">
            <a:solidFill>
              <a:srgbClr val="254061"/>
            </a:solidFill>
            <a:custDash>
              <a:ds d="400000" sp="300000"/>
            </a:custDash>
            <a:round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2" name="CustomShape 119"/>
          <p:cNvSpPr/>
          <p:nvPr/>
        </p:nvSpPr>
        <p:spPr>
          <a:xfrm>
            <a:off x="6076080" y="5627520"/>
            <a:ext cx="394560" cy="368640"/>
          </a:xfrm>
          <a:prstGeom prst="ellipse">
            <a:avLst/>
          </a:prstGeom>
          <a:solidFill>
            <a:srgbClr val="ffffff"/>
          </a:solidFill>
          <a:ln w="12600">
            <a:solidFill>
              <a:srgbClr val="25406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3" name="CustomShape 120"/>
          <p:cNvSpPr/>
          <p:nvPr/>
        </p:nvSpPr>
        <p:spPr>
          <a:xfrm>
            <a:off x="6132600" y="5726520"/>
            <a:ext cx="253080" cy="21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3 852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Line 121"/>
          <p:cNvSpPr/>
          <p:nvPr/>
        </p:nvSpPr>
        <p:spPr>
          <a:xfrm>
            <a:off x="6356880" y="3920760"/>
            <a:ext cx="268920" cy="146160"/>
          </a:xfrm>
          <a:prstGeom prst="line">
            <a:avLst/>
          </a:prstGeom>
          <a:ln w="12600">
            <a:solidFill>
              <a:schemeClr val="bg1"/>
            </a:solidFill>
            <a:custDash>
              <a:ds d="4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5" name="Line 122"/>
          <p:cNvSpPr/>
          <p:nvPr/>
        </p:nvSpPr>
        <p:spPr>
          <a:xfrm>
            <a:off x="5577480" y="4452840"/>
            <a:ext cx="360" cy="235080"/>
          </a:xfrm>
          <a:prstGeom prst="line">
            <a:avLst/>
          </a:prstGeom>
          <a:ln w="12600">
            <a:solidFill>
              <a:schemeClr val="bg1"/>
            </a:solidFill>
            <a:custDash>
              <a:ds d="4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6" name="Line 123"/>
          <p:cNvSpPr/>
          <p:nvPr/>
        </p:nvSpPr>
        <p:spPr>
          <a:xfrm>
            <a:off x="4611600" y="4570560"/>
            <a:ext cx="373320" cy="421200"/>
          </a:xfrm>
          <a:prstGeom prst="line">
            <a:avLst/>
          </a:prstGeom>
          <a:ln w="12600">
            <a:solidFill>
              <a:schemeClr val="bg1"/>
            </a:solidFill>
            <a:custDash>
              <a:ds d="4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7" name="Line 124"/>
          <p:cNvSpPr/>
          <p:nvPr/>
        </p:nvSpPr>
        <p:spPr>
          <a:xfrm>
            <a:off x="6156360" y="5547240"/>
            <a:ext cx="34920" cy="95400"/>
          </a:xfrm>
          <a:prstGeom prst="line">
            <a:avLst/>
          </a:prstGeom>
          <a:ln w="12600">
            <a:solidFill>
              <a:schemeClr val="bg1"/>
            </a:solidFill>
            <a:custDash>
              <a:ds d="4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8" name="CustomShape 125"/>
          <p:cNvSpPr/>
          <p:nvPr/>
        </p:nvSpPr>
        <p:spPr>
          <a:xfrm>
            <a:off x="85320" y="1000440"/>
            <a:ext cx="2345040" cy="39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b="1" lang="ru-RU" sz="1000" spc="-1" strike="noStrike" u="sng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Отправители суррогатного топлива в 2017 г. [тн]</a:t>
            </a:r>
            <a:endParaRPr b="0" lang="ru-RU" sz="1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CustomShape 126"/>
          <p:cNvSpPr/>
          <p:nvPr/>
        </p:nvSpPr>
        <p:spPr>
          <a:xfrm>
            <a:off x="7396560" y="1426680"/>
            <a:ext cx="25452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2 095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0" name="CustomShape 127"/>
          <p:cNvSpPr/>
          <p:nvPr/>
        </p:nvSpPr>
        <p:spPr>
          <a:xfrm>
            <a:off x="7773480" y="1584000"/>
            <a:ext cx="25452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5 438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CustomShape 128"/>
          <p:cNvSpPr/>
          <p:nvPr/>
        </p:nvSpPr>
        <p:spPr>
          <a:xfrm>
            <a:off x="7678800" y="2188800"/>
            <a:ext cx="31104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56 432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CustomShape 129"/>
          <p:cNvSpPr/>
          <p:nvPr/>
        </p:nvSpPr>
        <p:spPr>
          <a:xfrm>
            <a:off x="7705080" y="2340720"/>
            <a:ext cx="31104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56 242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CustomShape 130"/>
          <p:cNvSpPr/>
          <p:nvPr/>
        </p:nvSpPr>
        <p:spPr>
          <a:xfrm>
            <a:off x="7322760" y="2798280"/>
            <a:ext cx="25452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2 997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4" name="CustomShape 131"/>
          <p:cNvSpPr/>
          <p:nvPr/>
        </p:nvSpPr>
        <p:spPr>
          <a:xfrm>
            <a:off x="7738920" y="2963160"/>
            <a:ext cx="30636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11 385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5" name="CustomShape 132"/>
          <p:cNvSpPr/>
          <p:nvPr/>
        </p:nvSpPr>
        <p:spPr>
          <a:xfrm>
            <a:off x="7412760" y="3411000"/>
            <a:ext cx="25452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1 401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CustomShape 133"/>
          <p:cNvSpPr/>
          <p:nvPr/>
        </p:nvSpPr>
        <p:spPr>
          <a:xfrm>
            <a:off x="7706880" y="3569400"/>
            <a:ext cx="25452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3 085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7" name="CustomShape 134"/>
          <p:cNvSpPr/>
          <p:nvPr/>
        </p:nvSpPr>
        <p:spPr>
          <a:xfrm>
            <a:off x="7400880" y="4115160"/>
            <a:ext cx="25452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3 987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CustomShape 135"/>
          <p:cNvSpPr/>
          <p:nvPr/>
        </p:nvSpPr>
        <p:spPr>
          <a:xfrm>
            <a:off x="7758360" y="4273920"/>
            <a:ext cx="25452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9 848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CustomShape 136"/>
          <p:cNvSpPr/>
          <p:nvPr/>
        </p:nvSpPr>
        <p:spPr>
          <a:xfrm>
            <a:off x="7359120" y="4748040"/>
            <a:ext cx="25452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1 243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0" name="CustomShape 137"/>
          <p:cNvSpPr/>
          <p:nvPr/>
        </p:nvSpPr>
        <p:spPr>
          <a:xfrm>
            <a:off x="7773480" y="4905360"/>
            <a:ext cx="25452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3 420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138"/>
          <p:cNvSpPr/>
          <p:nvPr/>
        </p:nvSpPr>
        <p:spPr>
          <a:xfrm>
            <a:off x="123480" y="528840"/>
            <a:ext cx="481320" cy="320760"/>
          </a:xfrm>
          <a:custGeom>
            <a:avLst/>
            <a:gdLst/>
            <a:ahLst/>
            <a:rect l="l" t="t" r="r" b="b"/>
            <a:pathLst>
              <a:path w="912" h="609">
                <a:moveTo>
                  <a:pt x="244" y="426"/>
                </a:moveTo>
                <a:lnTo>
                  <a:pt x="244" y="426"/>
                </a:lnTo>
                <a:lnTo>
                  <a:pt x="234" y="427"/>
                </a:lnTo>
                <a:lnTo>
                  <a:pt x="224" y="429"/>
                </a:lnTo>
                <a:lnTo>
                  <a:pt x="216" y="431"/>
                </a:lnTo>
                <a:lnTo>
                  <a:pt x="207" y="434"/>
                </a:lnTo>
                <a:lnTo>
                  <a:pt x="200" y="438"/>
                </a:lnTo>
                <a:lnTo>
                  <a:pt x="192" y="443"/>
                </a:lnTo>
                <a:lnTo>
                  <a:pt x="186" y="448"/>
                </a:lnTo>
                <a:lnTo>
                  <a:pt x="178" y="453"/>
                </a:lnTo>
                <a:lnTo>
                  <a:pt x="173" y="460"/>
                </a:lnTo>
                <a:lnTo>
                  <a:pt x="167" y="467"/>
                </a:lnTo>
                <a:lnTo>
                  <a:pt x="163" y="475"/>
                </a:lnTo>
                <a:lnTo>
                  <a:pt x="159" y="482"/>
                </a:lnTo>
                <a:lnTo>
                  <a:pt x="156" y="491"/>
                </a:lnTo>
                <a:lnTo>
                  <a:pt x="153" y="499"/>
                </a:lnTo>
                <a:lnTo>
                  <a:pt x="152" y="509"/>
                </a:lnTo>
                <a:lnTo>
                  <a:pt x="152" y="518"/>
                </a:lnTo>
                <a:lnTo>
                  <a:pt x="152" y="518"/>
                </a:lnTo>
                <a:lnTo>
                  <a:pt x="152" y="527"/>
                </a:lnTo>
                <a:lnTo>
                  <a:pt x="153" y="536"/>
                </a:lnTo>
                <a:lnTo>
                  <a:pt x="156" y="546"/>
                </a:lnTo>
                <a:lnTo>
                  <a:pt x="159" y="553"/>
                </a:lnTo>
                <a:lnTo>
                  <a:pt x="163" y="562"/>
                </a:lnTo>
                <a:lnTo>
                  <a:pt x="167" y="569"/>
                </a:lnTo>
                <a:lnTo>
                  <a:pt x="173" y="576"/>
                </a:lnTo>
                <a:lnTo>
                  <a:pt x="178" y="582"/>
                </a:lnTo>
                <a:lnTo>
                  <a:pt x="186" y="589"/>
                </a:lnTo>
                <a:lnTo>
                  <a:pt x="192" y="594"/>
                </a:lnTo>
                <a:lnTo>
                  <a:pt x="200" y="598"/>
                </a:lnTo>
                <a:lnTo>
                  <a:pt x="207" y="603"/>
                </a:lnTo>
                <a:lnTo>
                  <a:pt x="216" y="606"/>
                </a:lnTo>
                <a:lnTo>
                  <a:pt x="224" y="608"/>
                </a:lnTo>
                <a:lnTo>
                  <a:pt x="234" y="609"/>
                </a:lnTo>
                <a:lnTo>
                  <a:pt x="244" y="609"/>
                </a:lnTo>
                <a:lnTo>
                  <a:pt x="244" y="609"/>
                </a:lnTo>
                <a:lnTo>
                  <a:pt x="252" y="609"/>
                </a:lnTo>
                <a:lnTo>
                  <a:pt x="262" y="608"/>
                </a:lnTo>
                <a:lnTo>
                  <a:pt x="270" y="606"/>
                </a:lnTo>
                <a:lnTo>
                  <a:pt x="279" y="603"/>
                </a:lnTo>
                <a:lnTo>
                  <a:pt x="286" y="598"/>
                </a:lnTo>
                <a:lnTo>
                  <a:pt x="294" y="594"/>
                </a:lnTo>
                <a:lnTo>
                  <a:pt x="301" y="589"/>
                </a:lnTo>
                <a:lnTo>
                  <a:pt x="308" y="582"/>
                </a:lnTo>
                <a:lnTo>
                  <a:pt x="313" y="576"/>
                </a:lnTo>
                <a:lnTo>
                  <a:pt x="319" y="569"/>
                </a:lnTo>
                <a:lnTo>
                  <a:pt x="323" y="562"/>
                </a:lnTo>
                <a:lnTo>
                  <a:pt x="327" y="553"/>
                </a:lnTo>
                <a:lnTo>
                  <a:pt x="330" y="546"/>
                </a:lnTo>
                <a:lnTo>
                  <a:pt x="333" y="536"/>
                </a:lnTo>
                <a:lnTo>
                  <a:pt x="334" y="527"/>
                </a:lnTo>
                <a:lnTo>
                  <a:pt x="335" y="518"/>
                </a:lnTo>
                <a:lnTo>
                  <a:pt x="335" y="518"/>
                </a:lnTo>
                <a:lnTo>
                  <a:pt x="334" y="509"/>
                </a:lnTo>
                <a:lnTo>
                  <a:pt x="333" y="499"/>
                </a:lnTo>
                <a:lnTo>
                  <a:pt x="330" y="491"/>
                </a:lnTo>
                <a:lnTo>
                  <a:pt x="327" y="482"/>
                </a:lnTo>
                <a:lnTo>
                  <a:pt x="323" y="475"/>
                </a:lnTo>
                <a:lnTo>
                  <a:pt x="319" y="467"/>
                </a:lnTo>
                <a:lnTo>
                  <a:pt x="313" y="460"/>
                </a:lnTo>
                <a:lnTo>
                  <a:pt x="308" y="453"/>
                </a:lnTo>
                <a:lnTo>
                  <a:pt x="301" y="448"/>
                </a:lnTo>
                <a:lnTo>
                  <a:pt x="294" y="443"/>
                </a:lnTo>
                <a:lnTo>
                  <a:pt x="286" y="438"/>
                </a:lnTo>
                <a:lnTo>
                  <a:pt x="279" y="434"/>
                </a:lnTo>
                <a:lnTo>
                  <a:pt x="270" y="431"/>
                </a:lnTo>
                <a:lnTo>
                  <a:pt x="262" y="429"/>
                </a:lnTo>
                <a:lnTo>
                  <a:pt x="252" y="427"/>
                </a:lnTo>
                <a:lnTo>
                  <a:pt x="244" y="426"/>
                </a:lnTo>
                <a:lnTo>
                  <a:pt x="244" y="426"/>
                </a:lnTo>
                <a:close/>
                <a:moveTo>
                  <a:pt x="244" y="549"/>
                </a:moveTo>
                <a:lnTo>
                  <a:pt x="244" y="549"/>
                </a:lnTo>
                <a:lnTo>
                  <a:pt x="237" y="548"/>
                </a:lnTo>
                <a:lnTo>
                  <a:pt x="232" y="546"/>
                </a:lnTo>
                <a:lnTo>
                  <a:pt x="226" y="543"/>
                </a:lnTo>
                <a:lnTo>
                  <a:pt x="222" y="539"/>
                </a:lnTo>
                <a:lnTo>
                  <a:pt x="218" y="535"/>
                </a:lnTo>
                <a:lnTo>
                  <a:pt x="215" y="530"/>
                </a:lnTo>
                <a:lnTo>
                  <a:pt x="214" y="524"/>
                </a:lnTo>
                <a:lnTo>
                  <a:pt x="212" y="518"/>
                </a:lnTo>
                <a:lnTo>
                  <a:pt x="212" y="518"/>
                </a:lnTo>
                <a:lnTo>
                  <a:pt x="214" y="512"/>
                </a:lnTo>
                <a:lnTo>
                  <a:pt x="215" y="506"/>
                </a:lnTo>
                <a:lnTo>
                  <a:pt x="218" y="501"/>
                </a:lnTo>
                <a:lnTo>
                  <a:pt x="222" y="496"/>
                </a:lnTo>
                <a:lnTo>
                  <a:pt x="226" y="493"/>
                </a:lnTo>
                <a:lnTo>
                  <a:pt x="232" y="490"/>
                </a:lnTo>
                <a:lnTo>
                  <a:pt x="237" y="489"/>
                </a:lnTo>
                <a:lnTo>
                  <a:pt x="244" y="488"/>
                </a:lnTo>
                <a:lnTo>
                  <a:pt x="244" y="488"/>
                </a:lnTo>
                <a:lnTo>
                  <a:pt x="249" y="489"/>
                </a:lnTo>
                <a:lnTo>
                  <a:pt x="255" y="490"/>
                </a:lnTo>
                <a:lnTo>
                  <a:pt x="260" y="493"/>
                </a:lnTo>
                <a:lnTo>
                  <a:pt x="265" y="496"/>
                </a:lnTo>
                <a:lnTo>
                  <a:pt x="268" y="501"/>
                </a:lnTo>
                <a:lnTo>
                  <a:pt x="271" y="506"/>
                </a:lnTo>
                <a:lnTo>
                  <a:pt x="273" y="512"/>
                </a:lnTo>
                <a:lnTo>
                  <a:pt x="274" y="518"/>
                </a:lnTo>
                <a:lnTo>
                  <a:pt x="274" y="518"/>
                </a:lnTo>
                <a:lnTo>
                  <a:pt x="273" y="524"/>
                </a:lnTo>
                <a:lnTo>
                  <a:pt x="271" y="530"/>
                </a:lnTo>
                <a:lnTo>
                  <a:pt x="268" y="535"/>
                </a:lnTo>
                <a:lnTo>
                  <a:pt x="265" y="539"/>
                </a:lnTo>
                <a:lnTo>
                  <a:pt x="260" y="543"/>
                </a:lnTo>
                <a:lnTo>
                  <a:pt x="255" y="546"/>
                </a:lnTo>
                <a:lnTo>
                  <a:pt x="249" y="548"/>
                </a:lnTo>
                <a:lnTo>
                  <a:pt x="244" y="549"/>
                </a:lnTo>
                <a:lnTo>
                  <a:pt x="244" y="549"/>
                </a:lnTo>
                <a:close/>
                <a:moveTo>
                  <a:pt x="486" y="426"/>
                </a:moveTo>
                <a:lnTo>
                  <a:pt x="486" y="426"/>
                </a:lnTo>
                <a:lnTo>
                  <a:pt x="477" y="427"/>
                </a:lnTo>
                <a:lnTo>
                  <a:pt x="468" y="429"/>
                </a:lnTo>
                <a:lnTo>
                  <a:pt x="459" y="431"/>
                </a:lnTo>
                <a:lnTo>
                  <a:pt x="451" y="434"/>
                </a:lnTo>
                <a:lnTo>
                  <a:pt x="443" y="438"/>
                </a:lnTo>
                <a:lnTo>
                  <a:pt x="436" y="443"/>
                </a:lnTo>
                <a:lnTo>
                  <a:pt x="428" y="448"/>
                </a:lnTo>
                <a:lnTo>
                  <a:pt x="422" y="453"/>
                </a:lnTo>
                <a:lnTo>
                  <a:pt x="416" y="460"/>
                </a:lnTo>
                <a:lnTo>
                  <a:pt x="411" y="467"/>
                </a:lnTo>
                <a:lnTo>
                  <a:pt x="407" y="475"/>
                </a:lnTo>
                <a:lnTo>
                  <a:pt x="402" y="482"/>
                </a:lnTo>
                <a:lnTo>
                  <a:pt x="399" y="491"/>
                </a:lnTo>
                <a:lnTo>
                  <a:pt x="397" y="499"/>
                </a:lnTo>
                <a:lnTo>
                  <a:pt x="396" y="509"/>
                </a:lnTo>
                <a:lnTo>
                  <a:pt x="395" y="518"/>
                </a:lnTo>
                <a:lnTo>
                  <a:pt x="395" y="518"/>
                </a:lnTo>
                <a:lnTo>
                  <a:pt x="396" y="527"/>
                </a:lnTo>
                <a:lnTo>
                  <a:pt x="397" y="536"/>
                </a:lnTo>
                <a:lnTo>
                  <a:pt x="399" y="546"/>
                </a:lnTo>
                <a:lnTo>
                  <a:pt x="402" y="553"/>
                </a:lnTo>
                <a:lnTo>
                  <a:pt x="407" y="562"/>
                </a:lnTo>
                <a:lnTo>
                  <a:pt x="411" y="569"/>
                </a:lnTo>
                <a:lnTo>
                  <a:pt x="416" y="576"/>
                </a:lnTo>
                <a:lnTo>
                  <a:pt x="422" y="582"/>
                </a:lnTo>
                <a:lnTo>
                  <a:pt x="428" y="589"/>
                </a:lnTo>
                <a:lnTo>
                  <a:pt x="436" y="594"/>
                </a:lnTo>
                <a:lnTo>
                  <a:pt x="443" y="598"/>
                </a:lnTo>
                <a:lnTo>
                  <a:pt x="451" y="603"/>
                </a:lnTo>
                <a:lnTo>
                  <a:pt x="459" y="606"/>
                </a:lnTo>
                <a:lnTo>
                  <a:pt x="468" y="608"/>
                </a:lnTo>
                <a:lnTo>
                  <a:pt x="477" y="609"/>
                </a:lnTo>
                <a:lnTo>
                  <a:pt x="486" y="609"/>
                </a:lnTo>
                <a:lnTo>
                  <a:pt x="486" y="609"/>
                </a:lnTo>
                <a:lnTo>
                  <a:pt x="496" y="609"/>
                </a:lnTo>
                <a:lnTo>
                  <a:pt x="505" y="608"/>
                </a:lnTo>
                <a:lnTo>
                  <a:pt x="514" y="606"/>
                </a:lnTo>
                <a:lnTo>
                  <a:pt x="521" y="603"/>
                </a:lnTo>
                <a:lnTo>
                  <a:pt x="530" y="598"/>
                </a:lnTo>
                <a:lnTo>
                  <a:pt x="538" y="594"/>
                </a:lnTo>
                <a:lnTo>
                  <a:pt x="544" y="589"/>
                </a:lnTo>
                <a:lnTo>
                  <a:pt x="550" y="582"/>
                </a:lnTo>
                <a:lnTo>
                  <a:pt x="557" y="576"/>
                </a:lnTo>
                <a:lnTo>
                  <a:pt x="562" y="569"/>
                </a:lnTo>
                <a:lnTo>
                  <a:pt x="567" y="562"/>
                </a:lnTo>
                <a:lnTo>
                  <a:pt x="571" y="553"/>
                </a:lnTo>
                <a:lnTo>
                  <a:pt x="574" y="546"/>
                </a:lnTo>
                <a:lnTo>
                  <a:pt x="576" y="536"/>
                </a:lnTo>
                <a:lnTo>
                  <a:pt x="577" y="527"/>
                </a:lnTo>
                <a:lnTo>
                  <a:pt x="577" y="518"/>
                </a:lnTo>
                <a:lnTo>
                  <a:pt x="577" y="518"/>
                </a:lnTo>
                <a:lnTo>
                  <a:pt x="577" y="509"/>
                </a:lnTo>
                <a:lnTo>
                  <a:pt x="576" y="499"/>
                </a:lnTo>
                <a:lnTo>
                  <a:pt x="574" y="491"/>
                </a:lnTo>
                <a:lnTo>
                  <a:pt x="571" y="482"/>
                </a:lnTo>
                <a:lnTo>
                  <a:pt x="567" y="475"/>
                </a:lnTo>
                <a:lnTo>
                  <a:pt x="562" y="467"/>
                </a:lnTo>
                <a:lnTo>
                  <a:pt x="557" y="460"/>
                </a:lnTo>
                <a:lnTo>
                  <a:pt x="550" y="453"/>
                </a:lnTo>
                <a:lnTo>
                  <a:pt x="544" y="448"/>
                </a:lnTo>
                <a:lnTo>
                  <a:pt x="538" y="443"/>
                </a:lnTo>
                <a:lnTo>
                  <a:pt x="530" y="438"/>
                </a:lnTo>
                <a:lnTo>
                  <a:pt x="521" y="434"/>
                </a:lnTo>
                <a:lnTo>
                  <a:pt x="514" y="431"/>
                </a:lnTo>
                <a:lnTo>
                  <a:pt x="505" y="429"/>
                </a:lnTo>
                <a:lnTo>
                  <a:pt x="496" y="427"/>
                </a:lnTo>
                <a:lnTo>
                  <a:pt x="486" y="426"/>
                </a:lnTo>
                <a:lnTo>
                  <a:pt x="486" y="426"/>
                </a:lnTo>
                <a:close/>
                <a:moveTo>
                  <a:pt x="486" y="549"/>
                </a:moveTo>
                <a:lnTo>
                  <a:pt x="486" y="549"/>
                </a:lnTo>
                <a:lnTo>
                  <a:pt x="481" y="548"/>
                </a:lnTo>
                <a:lnTo>
                  <a:pt x="474" y="546"/>
                </a:lnTo>
                <a:lnTo>
                  <a:pt x="470" y="543"/>
                </a:lnTo>
                <a:lnTo>
                  <a:pt x="465" y="539"/>
                </a:lnTo>
                <a:lnTo>
                  <a:pt x="461" y="535"/>
                </a:lnTo>
                <a:lnTo>
                  <a:pt x="458" y="530"/>
                </a:lnTo>
                <a:lnTo>
                  <a:pt x="457" y="524"/>
                </a:lnTo>
                <a:lnTo>
                  <a:pt x="456" y="518"/>
                </a:lnTo>
                <a:lnTo>
                  <a:pt x="456" y="518"/>
                </a:lnTo>
                <a:lnTo>
                  <a:pt x="457" y="512"/>
                </a:lnTo>
                <a:lnTo>
                  <a:pt x="458" y="506"/>
                </a:lnTo>
                <a:lnTo>
                  <a:pt x="461" y="501"/>
                </a:lnTo>
                <a:lnTo>
                  <a:pt x="465" y="496"/>
                </a:lnTo>
                <a:lnTo>
                  <a:pt x="470" y="493"/>
                </a:lnTo>
                <a:lnTo>
                  <a:pt x="474" y="490"/>
                </a:lnTo>
                <a:lnTo>
                  <a:pt x="481" y="489"/>
                </a:lnTo>
                <a:lnTo>
                  <a:pt x="486" y="488"/>
                </a:lnTo>
                <a:lnTo>
                  <a:pt x="486" y="488"/>
                </a:lnTo>
                <a:lnTo>
                  <a:pt x="492" y="489"/>
                </a:lnTo>
                <a:lnTo>
                  <a:pt x="498" y="490"/>
                </a:lnTo>
                <a:lnTo>
                  <a:pt x="503" y="493"/>
                </a:lnTo>
                <a:lnTo>
                  <a:pt x="508" y="496"/>
                </a:lnTo>
                <a:lnTo>
                  <a:pt x="512" y="501"/>
                </a:lnTo>
                <a:lnTo>
                  <a:pt x="514" y="506"/>
                </a:lnTo>
                <a:lnTo>
                  <a:pt x="516" y="512"/>
                </a:lnTo>
                <a:lnTo>
                  <a:pt x="517" y="518"/>
                </a:lnTo>
                <a:lnTo>
                  <a:pt x="517" y="518"/>
                </a:lnTo>
                <a:lnTo>
                  <a:pt x="516" y="524"/>
                </a:lnTo>
                <a:lnTo>
                  <a:pt x="514" y="530"/>
                </a:lnTo>
                <a:lnTo>
                  <a:pt x="512" y="535"/>
                </a:lnTo>
                <a:lnTo>
                  <a:pt x="508" y="539"/>
                </a:lnTo>
                <a:lnTo>
                  <a:pt x="503" y="543"/>
                </a:lnTo>
                <a:lnTo>
                  <a:pt x="498" y="546"/>
                </a:lnTo>
                <a:lnTo>
                  <a:pt x="492" y="548"/>
                </a:lnTo>
                <a:lnTo>
                  <a:pt x="486" y="549"/>
                </a:lnTo>
                <a:lnTo>
                  <a:pt x="486" y="549"/>
                </a:lnTo>
                <a:close/>
                <a:moveTo>
                  <a:pt x="730" y="426"/>
                </a:moveTo>
                <a:lnTo>
                  <a:pt x="730" y="426"/>
                </a:lnTo>
                <a:lnTo>
                  <a:pt x="720" y="427"/>
                </a:lnTo>
                <a:lnTo>
                  <a:pt x="711" y="429"/>
                </a:lnTo>
                <a:lnTo>
                  <a:pt x="703" y="431"/>
                </a:lnTo>
                <a:lnTo>
                  <a:pt x="694" y="434"/>
                </a:lnTo>
                <a:lnTo>
                  <a:pt x="687" y="438"/>
                </a:lnTo>
                <a:lnTo>
                  <a:pt x="679" y="443"/>
                </a:lnTo>
                <a:lnTo>
                  <a:pt x="672" y="448"/>
                </a:lnTo>
                <a:lnTo>
                  <a:pt x="665" y="453"/>
                </a:lnTo>
                <a:lnTo>
                  <a:pt x="660" y="460"/>
                </a:lnTo>
                <a:lnTo>
                  <a:pt x="654" y="467"/>
                </a:lnTo>
                <a:lnTo>
                  <a:pt x="649" y="475"/>
                </a:lnTo>
                <a:lnTo>
                  <a:pt x="646" y="482"/>
                </a:lnTo>
                <a:lnTo>
                  <a:pt x="643" y="491"/>
                </a:lnTo>
                <a:lnTo>
                  <a:pt x="641" y="499"/>
                </a:lnTo>
                <a:lnTo>
                  <a:pt x="639" y="509"/>
                </a:lnTo>
                <a:lnTo>
                  <a:pt x="638" y="518"/>
                </a:lnTo>
                <a:lnTo>
                  <a:pt x="638" y="518"/>
                </a:lnTo>
                <a:lnTo>
                  <a:pt x="639" y="527"/>
                </a:lnTo>
                <a:lnTo>
                  <a:pt x="641" y="536"/>
                </a:lnTo>
                <a:lnTo>
                  <a:pt x="643" y="546"/>
                </a:lnTo>
                <a:lnTo>
                  <a:pt x="646" y="553"/>
                </a:lnTo>
                <a:lnTo>
                  <a:pt x="649" y="562"/>
                </a:lnTo>
                <a:lnTo>
                  <a:pt x="654" y="569"/>
                </a:lnTo>
                <a:lnTo>
                  <a:pt x="660" y="576"/>
                </a:lnTo>
                <a:lnTo>
                  <a:pt x="665" y="582"/>
                </a:lnTo>
                <a:lnTo>
                  <a:pt x="672" y="589"/>
                </a:lnTo>
                <a:lnTo>
                  <a:pt x="679" y="594"/>
                </a:lnTo>
                <a:lnTo>
                  <a:pt x="687" y="598"/>
                </a:lnTo>
                <a:lnTo>
                  <a:pt x="694" y="603"/>
                </a:lnTo>
                <a:lnTo>
                  <a:pt x="703" y="606"/>
                </a:lnTo>
                <a:lnTo>
                  <a:pt x="711" y="608"/>
                </a:lnTo>
                <a:lnTo>
                  <a:pt x="720" y="609"/>
                </a:lnTo>
                <a:lnTo>
                  <a:pt x="730" y="609"/>
                </a:lnTo>
                <a:lnTo>
                  <a:pt x="730" y="609"/>
                </a:lnTo>
                <a:lnTo>
                  <a:pt x="739" y="609"/>
                </a:lnTo>
                <a:lnTo>
                  <a:pt x="748" y="608"/>
                </a:lnTo>
                <a:lnTo>
                  <a:pt x="756" y="606"/>
                </a:lnTo>
                <a:lnTo>
                  <a:pt x="765" y="603"/>
                </a:lnTo>
                <a:lnTo>
                  <a:pt x="774" y="598"/>
                </a:lnTo>
                <a:lnTo>
                  <a:pt x="781" y="594"/>
                </a:lnTo>
                <a:lnTo>
                  <a:pt x="788" y="589"/>
                </a:lnTo>
                <a:lnTo>
                  <a:pt x="794" y="582"/>
                </a:lnTo>
                <a:lnTo>
                  <a:pt x="800" y="576"/>
                </a:lnTo>
                <a:lnTo>
                  <a:pt x="806" y="569"/>
                </a:lnTo>
                <a:lnTo>
                  <a:pt x="810" y="562"/>
                </a:lnTo>
                <a:lnTo>
                  <a:pt x="813" y="553"/>
                </a:lnTo>
                <a:lnTo>
                  <a:pt x="817" y="546"/>
                </a:lnTo>
                <a:lnTo>
                  <a:pt x="819" y="536"/>
                </a:lnTo>
                <a:lnTo>
                  <a:pt x="821" y="527"/>
                </a:lnTo>
                <a:lnTo>
                  <a:pt x="821" y="518"/>
                </a:lnTo>
                <a:lnTo>
                  <a:pt x="821" y="518"/>
                </a:lnTo>
                <a:lnTo>
                  <a:pt x="821" y="509"/>
                </a:lnTo>
                <a:lnTo>
                  <a:pt x="819" y="499"/>
                </a:lnTo>
                <a:lnTo>
                  <a:pt x="817" y="491"/>
                </a:lnTo>
                <a:lnTo>
                  <a:pt x="813" y="482"/>
                </a:lnTo>
                <a:lnTo>
                  <a:pt x="810" y="475"/>
                </a:lnTo>
                <a:lnTo>
                  <a:pt x="806" y="467"/>
                </a:lnTo>
                <a:lnTo>
                  <a:pt x="800" y="460"/>
                </a:lnTo>
                <a:lnTo>
                  <a:pt x="794" y="453"/>
                </a:lnTo>
                <a:lnTo>
                  <a:pt x="788" y="448"/>
                </a:lnTo>
                <a:lnTo>
                  <a:pt x="781" y="443"/>
                </a:lnTo>
                <a:lnTo>
                  <a:pt x="774" y="438"/>
                </a:lnTo>
                <a:lnTo>
                  <a:pt x="765" y="434"/>
                </a:lnTo>
                <a:lnTo>
                  <a:pt x="756" y="431"/>
                </a:lnTo>
                <a:lnTo>
                  <a:pt x="748" y="429"/>
                </a:lnTo>
                <a:lnTo>
                  <a:pt x="739" y="427"/>
                </a:lnTo>
                <a:lnTo>
                  <a:pt x="730" y="426"/>
                </a:lnTo>
                <a:lnTo>
                  <a:pt x="730" y="426"/>
                </a:lnTo>
                <a:close/>
                <a:moveTo>
                  <a:pt x="730" y="549"/>
                </a:moveTo>
                <a:lnTo>
                  <a:pt x="730" y="549"/>
                </a:lnTo>
                <a:lnTo>
                  <a:pt x="723" y="548"/>
                </a:lnTo>
                <a:lnTo>
                  <a:pt x="718" y="546"/>
                </a:lnTo>
                <a:lnTo>
                  <a:pt x="712" y="543"/>
                </a:lnTo>
                <a:lnTo>
                  <a:pt x="708" y="539"/>
                </a:lnTo>
                <a:lnTo>
                  <a:pt x="705" y="535"/>
                </a:lnTo>
                <a:lnTo>
                  <a:pt x="702" y="530"/>
                </a:lnTo>
                <a:lnTo>
                  <a:pt x="700" y="524"/>
                </a:lnTo>
                <a:lnTo>
                  <a:pt x="700" y="518"/>
                </a:lnTo>
                <a:lnTo>
                  <a:pt x="700" y="518"/>
                </a:lnTo>
                <a:lnTo>
                  <a:pt x="700" y="512"/>
                </a:lnTo>
                <a:lnTo>
                  <a:pt x="702" y="506"/>
                </a:lnTo>
                <a:lnTo>
                  <a:pt x="705" y="501"/>
                </a:lnTo>
                <a:lnTo>
                  <a:pt x="708" y="496"/>
                </a:lnTo>
                <a:lnTo>
                  <a:pt x="712" y="493"/>
                </a:lnTo>
                <a:lnTo>
                  <a:pt x="718" y="490"/>
                </a:lnTo>
                <a:lnTo>
                  <a:pt x="723" y="489"/>
                </a:lnTo>
                <a:lnTo>
                  <a:pt x="730" y="488"/>
                </a:lnTo>
                <a:lnTo>
                  <a:pt x="730" y="488"/>
                </a:lnTo>
                <a:lnTo>
                  <a:pt x="736" y="489"/>
                </a:lnTo>
                <a:lnTo>
                  <a:pt x="741" y="490"/>
                </a:lnTo>
                <a:lnTo>
                  <a:pt x="747" y="493"/>
                </a:lnTo>
                <a:lnTo>
                  <a:pt x="751" y="496"/>
                </a:lnTo>
                <a:lnTo>
                  <a:pt x="755" y="501"/>
                </a:lnTo>
                <a:lnTo>
                  <a:pt x="757" y="506"/>
                </a:lnTo>
                <a:lnTo>
                  <a:pt x="760" y="512"/>
                </a:lnTo>
                <a:lnTo>
                  <a:pt x="760" y="518"/>
                </a:lnTo>
                <a:lnTo>
                  <a:pt x="760" y="518"/>
                </a:lnTo>
                <a:lnTo>
                  <a:pt x="760" y="524"/>
                </a:lnTo>
                <a:lnTo>
                  <a:pt x="757" y="530"/>
                </a:lnTo>
                <a:lnTo>
                  <a:pt x="755" y="535"/>
                </a:lnTo>
                <a:lnTo>
                  <a:pt x="751" y="539"/>
                </a:lnTo>
                <a:lnTo>
                  <a:pt x="747" y="543"/>
                </a:lnTo>
                <a:lnTo>
                  <a:pt x="741" y="546"/>
                </a:lnTo>
                <a:lnTo>
                  <a:pt x="736" y="548"/>
                </a:lnTo>
                <a:lnTo>
                  <a:pt x="730" y="549"/>
                </a:lnTo>
                <a:lnTo>
                  <a:pt x="730" y="549"/>
                </a:lnTo>
                <a:close/>
                <a:moveTo>
                  <a:pt x="304" y="61"/>
                </a:moveTo>
                <a:lnTo>
                  <a:pt x="156" y="61"/>
                </a:lnTo>
                <a:lnTo>
                  <a:pt x="156" y="91"/>
                </a:lnTo>
                <a:lnTo>
                  <a:pt x="304" y="91"/>
                </a:lnTo>
                <a:lnTo>
                  <a:pt x="304" y="61"/>
                </a:lnTo>
                <a:close/>
                <a:moveTo>
                  <a:pt x="486" y="396"/>
                </a:moveTo>
                <a:lnTo>
                  <a:pt x="486" y="396"/>
                </a:lnTo>
                <a:lnTo>
                  <a:pt x="503" y="397"/>
                </a:lnTo>
                <a:lnTo>
                  <a:pt x="518" y="401"/>
                </a:lnTo>
                <a:lnTo>
                  <a:pt x="533" y="406"/>
                </a:lnTo>
                <a:lnTo>
                  <a:pt x="547" y="412"/>
                </a:lnTo>
                <a:lnTo>
                  <a:pt x="547" y="214"/>
                </a:lnTo>
                <a:lnTo>
                  <a:pt x="456" y="214"/>
                </a:lnTo>
                <a:lnTo>
                  <a:pt x="456" y="153"/>
                </a:lnTo>
                <a:lnTo>
                  <a:pt x="395" y="153"/>
                </a:lnTo>
                <a:lnTo>
                  <a:pt x="395" y="214"/>
                </a:lnTo>
                <a:lnTo>
                  <a:pt x="269" y="214"/>
                </a:lnTo>
                <a:lnTo>
                  <a:pt x="269" y="91"/>
                </a:lnTo>
                <a:lnTo>
                  <a:pt x="187" y="91"/>
                </a:lnTo>
                <a:lnTo>
                  <a:pt x="187" y="214"/>
                </a:lnTo>
                <a:lnTo>
                  <a:pt x="82" y="214"/>
                </a:lnTo>
                <a:lnTo>
                  <a:pt x="61" y="335"/>
                </a:lnTo>
                <a:lnTo>
                  <a:pt x="82" y="455"/>
                </a:lnTo>
                <a:lnTo>
                  <a:pt x="0" y="579"/>
                </a:lnTo>
                <a:lnTo>
                  <a:pt x="121" y="579"/>
                </a:lnTo>
                <a:lnTo>
                  <a:pt x="121" y="518"/>
                </a:lnTo>
                <a:lnTo>
                  <a:pt x="121" y="518"/>
                </a:lnTo>
                <a:lnTo>
                  <a:pt x="121" y="518"/>
                </a:lnTo>
                <a:lnTo>
                  <a:pt x="122" y="506"/>
                </a:lnTo>
                <a:lnTo>
                  <a:pt x="124" y="493"/>
                </a:lnTo>
                <a:lnTo>
                  <a:pt x="127" y="482"/>
                </a:lnTo>
                <a:lnTo>
                  <a:pt x="131" y="470"/>
                </a:lnTo>
                <a:lnTo>
                  <a:pt x="136" y="460"/>
                </a:lnTo>
                <a:lnTo>
                  <a:pt x="143" y="450"/>
                </a:lnTo>
                <a:lnTo>
                  <a:pt x="149" y="440"/>
                </a:lnTo>
                <a:lnTo>
                  <a:pt x="157" y="432"/>
                </a:lnTo>
                <a:lnTo>
                  <a:pt x="165" y="424"/>
                </a:lnTo>
                <a:lnTo>
                  <a:pt x="175" y="417"/>
                </a:lnTo>
                <a:lnTo>
                  <a:pt x="186" y="411"/>
                </a:lnTo>
                <a:lnTo>
                  <a:pt x="195" y="406"/>
                </a:lnTo>
                <a:lnTo>
                  <a:pt x="207" y="402"/>
                </a:lnTo>
                <a:lnTo>
                  <a:pt x="219" y="398"/>
                </a:lnTo>
                <a:lnTo>
                  <a:pt x="231" y="396"/>
                </a:lnTo>
                <a:lnTo>
                  <a:pt x="244" y="396"/>
                </a:lnTo>
                <a:lnTo>
                  <a:pt x="244" y="396"/>
                </a:lnTo>
                <a:lnTo>
                  <a:pt x="253" y="396"/>
                </a:lnTo>
                <a:lnTo>
                  <a:pt x="264" y="398"/>
                </a:lnTo>
                <a:lnTo>
                  <a:pt x="274" y="401"/>
                </a:lnTo>
                <a:lnTo>
                  <a:pt x="283" y="403"/>
                </a:lnTo>
                <a:lnTo>
                  <a:pt x="293" y="407"/>
                </a:lnTo>
                <a:lnTo>
                  <a:pt x="301" y="411"/>
                </a:lnTo>
                <a:lnTo>
                  <a:pt x="310" y="417"/>
                </a:lnTo>
                <a:lnTo>
                  <a:pt x="319" y="422"/>
                </a:lnTo>
                <a:lnTo>
                  <a:pt x="326" y="429"/>
                </a:lnTo>
                <a:lnTo>
                  <a:pt x="333" y="436"/>
                </a:lnTo>
                <a:lnTo>
                  <a:pt x="339" y="444"/>
                </a:lnTo>
                <a:lnTo>
                  <a:pt x="344" y="451"/>
                </a:lnTo>
                <a:lnTo>
                  <a:pt x="350" y="460"/>
                </a:lnTo>
                <a:lnTo>
                  <a:pt x="354" y="468"/>
                </a:lnTo>
                <a:lnTo>
                  <a:pt x="358" y="478"/>
                </a:lnTo>
                <a:lnTo>
                  <a:pt x="361" y="488"/>
                </a:lnTo>
                <a:lnTo>
                  <a:pt x="369" y="488"/>
                </a:lnTo>
                <a:lnTo>
                  <a:pt x="369" y="488"/>
                </a:lnTo>
                <a:lnTo>
                  <a:pt x="371" y="478"/>
                </a:lnTo>
                <a:lnTo>
                  <a:pt x="376" y="468"/>
                </a:lnTo>
                <a:lnTo>
                  <a:pt x="380" y="460"/>
                </a:lnTo>
                <a:lnTo>
                  <a:pt x="385" y="451"/>
                </a:lnTo>
                <a:lnTo>
                  <a:pt x="391" y="444"/>
                </a:lnTo>
                <a:lnTo>
                  <a:pt x="397" y="436"/>
                </a:lnTo>
                <a:lnTo>
                  <a:pt x="403" y="429"/>
                </a:lnTo>
                <a:lnTo>
                  <a:pt x="411" y="422"/>
                </a:lnTo>
                <a:lnTo>
                  <a:pt x="420" y="417"/>
                </a:lnTo>
                <a:lnTo>
                  <a:pt x="428" y="411"/>
                </a:lnTo>
                <a:lnTo>
                  <a:pt x="437" y="407"/>
                </a:lnTo>
                <a:lnTo>
                  <a:pt x="446" y="403"/>
                </a:lnTo>
                <a:lnTo>
                  <a:pt x="456" y="401"/>
                </a:lnTo>
                <a:lnTo>
                  <a:pt x="466" y="398"/>
                </a:lnTo>
                <a:lnTo>
                  <a:pt x="476" y="396"/>
                </a:lnTo>
                <a:lnTo>
                  <a:pt x="486" y="396"/>
                </a:lnTo>
                <a:lnTo>
                  <a:pt x="486" y="396"/>
                </a:lnTo>
                <a:close/>
                <a:moveTo>
                  <a:pt x="882" y="458"/>
                </a:moveTo>
                <a:lnTo>
                  <a:pt x="882" y="153"/>
                </a:lnTo>
                <a:lnTo>
                  <a:pt x="821" y="153"/>
                </a:lnTo>
                <a:lnTo>
                  <a:pt x="821" y="214"/>
                </a:lnTo>
                <a:lnTo>
                  <a:pt x="760" y="214"/>
                </a:lnTo>
                <a:lnTo>
                  <a:pt x="760" y="61"/>
                </a:lnTo>
                <a:lnTo>
                  <a:pt x="882" y="61"/>
                </a:lnTo>
                <a:lnTo>
                  <a:pt x="882" y="0"/>
                </a:lnTo>
                <a:lnTo>
                  <a:pt x="547" y="0"/>
                </a:lnTo>
                <a:lnTo>
                  <a:pt x="547" y="61"/>
                </a:lnTo>
                <a:lnTo>
                  <a:pt x="577" y="61"/>
                </a:lnTo>
                <a:lnTo>
                  <a:pt x="577" y="437"/>
                </a:lnTo>
                <a:lnTo>
                  <a:pt x="577" y="437"/>
                </a:lnTo>
                <a:lnTo>
                  <a:pt x="587" y="449"/>
                </a:lnTo>
                <a:lnTo>
                  <a:pt x="593" y="461"/>
                </a:lnTo>
                <a:lnTo>
                  <a:pt x="600" y="474"/>
                </a:lnTo>
                <a:lnTo>
                  <a:pt x="604" y="488"/>
                </a:lnTo>
                <a:lnTo>
                  <a:pt x="612" y="488"/>
                </a:lnTo>
                <a:lnTo>
                  <a:pt x="612" y="488"/>
                </a:lnTo>
                <a:lnTo>
                  <a:pt x="615" y="478"/>
                </a:lnTo>
                <a:lnTo>
                  <a:pt x="618" y="468"/>
                </a:lnTo>
                <a:lnTo>
                  <a:pt x="623" y="460"/>
                </a:lnTo>
                <a:lnTo>
                  <a:pt x="628" y="451"/>
                </a:lnTo>
                <a:lnTo>
                  <a:pt x="634" y="444"/>
                </a:lnTo>
                <a:lnTo>
                  <a:pt x="641" y="436"/>
                </a:lnTo>
                <a:lnTo>
                  <a:pt x="647" y="429"/>
                </a:lnTo>
                <a:lnTo>
                  <a:pt x="654" y="422"/>
                </a:lnTo>
                <a:lnTo>
                  <a:pt x="663" y="417"/>
                </a:lnTo>
                <a:lnTo>
                  <a:pt x="671" y="411"/>
                </a:lnTo>
                <a:lnTo>
                  <a:pt x="680" y="407"/>
                </a:lnTo>
                <a:lnTo>
                  <a:pt x="689" y="403"/>
                </a:lnTo>
                <a:lnTo>
                  <a:pt x="698" y="401"/>
                </a:lnTo>
                <a:lnTo>
                  <a:pt x="709" y="398"/>
                </a:lnTo>
                <a:lnTo>
                  <a:pt x="719" y="396"/>
                </a:lnTo>
                <a:lnTo>
                  <a:pt x="730" y="396"/>
                </a:lnTo>
                <a:lnTo>
                  <a:pt x="730" y="396"/>
                </a:lnTo>
                <a:lnTo>
                  <a:pt x="742" y="396"/>
                </a:lnTo>
                <a:lnTo>
                  <a:pt x="754" y="398"/>
                </a:lnTo>
                <a:lnTo>
                  <a:pt x="766" y="402"/>
                </a:lnTo>
                <a:lnTo>
                  <a:pt x="777" y="406"/>
                </a:lnTo>
                <a:lnTo>
                  <a:pt x="788" y="411"/>
                </a:lnTo>
                <a:lnTo>
                  <a:pt x="798" y="417"/>
                </a:lnTo>
                <a:lnTo>
                  <a:pt x="807" y="424"/>
                </a:lnTo>
                <a:lnTo>
                  <a:pt x="815" y="432"/>
                </a:lnTo>
                <a:lnTo>
                  <a:pt x="824" y="440"/>
                </a:lnTo>
                <a:lnTo>
                  <a:pt x="830" y="450"/>
                </a:lnTo>
                <a:lnTo>
                  <a:pt x="837" y="460"/>
                </a:lnTo>
                <a:lnTo>
                  <a:pt x="842" y="470"/>
                </a:lnTo>
                <a:lnTo>
                  <a:pt x="845" y="482"/>
                </a:lnTo>
                <a:lnTo>
                  <a:pt x="849" y="493"/>
                </a:lnTo>
                <a:lnTo>
                  <a:pt x="851" y="506"/>
                </a:lnTo>
                <a:lnTo>
                  <a:pt x="852" y="518"/>
                </a:lnTo>
                <a:lnTo>
                  <a:pt x="912" y="518"/>
                </a:lnTo>
                <a:lnTo>
                  <a:pt x="912" y="458"/>
                </a:lnTo>
                <a:lnTo>
                  <a:pt x="882" y="458"/>
                </a:lnTo>
                <a:close/>
                <a:moveTo>
                  <a:pt x="700" y="214"/>
                </a:moveTo>
                <a:lnTo>
                  <a:pt x="638" y="214"/>
                </a:lnTo>
                <a:lnTo>
                  <a:pt x="638" y="61"/>
                </a:lnTo>
                <a:lnTo>
                  <a:pt x="700" y="61"/>
                </a:lnTo>
                <a:lnTo>
                  <a:pt x="700" y="214"/>
                </a:lnTo>
                <a:close/>
              </a:path>
            </a:pathLst>
          </a:custGeom>
          <a:solidFill>
            <a:srgbClr val="25406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2" name="CustomShape 139"/>
          <p:cNvSpPr/>
          <p:nvPr/>
        </p:nvSpPr>
        <p:spPr>
          <a:xfrm>
            <a:off x="117360" y="1371240"/>
            <a:ext cx="2312640" cy="601920"/>
          </a:xfrm>
          <a:prstGeom prst="rect">
            <a:avLst/>
          </a:prstGeom>
          <a:solidFill>
            <a:schemeClr val="accent2">
              <a:lumMod val="40000"/>
              <a:lumOff val="60000"/>
              <a:alpha val="22000"/>
            </a:scheme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3" name="CustomShape 140"/>
          <p:cNvSpPr/>
          <p:nvPr/>
        </p:nvSpPr>
        <p:spPr>
          <a:xfrm>
            <a:off x="114480" y="1388880"/>
            <a:ext cx="2241720" cy="22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СЕВЕРНАЯ ГРУЗОВАЯ КОМПАНИЯ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CustomShape 141"/>
          <p:cNvSpPr/>
          <p:nvPr/>
        </p:nvSpPr>
        <p:spPr>
          <a:xfrm>
            <a:off x="939600" y="1621800"/>
            <a:ext cx="545040" cy="302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1400" spc="-1" strike="noStrike" u="sng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13 432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" name="CustomShape 142"/>
          <p:cNvSpPr/>
          <p:nvPr/>
        </p:nvSpPr>
        <p:spPr>
          <a:xfrm>
            <a:off x="580680" y="2109600"/>
            <a:ext cx="1309320" cy="22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ТАТНЕФТЬ-ТРАНС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CustomShape 143"/>
          <p:cNvSpPr/>
          <p:nvPr/>
        </p:nvSpPr>
        <p:spPr>
          <a:xfrm>
            <a:off x="939600" y="2284560"/>
            <a:ext cx="545040" cy="302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1400" spc="-1" strike="noStrike" u="sng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12 990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7" name="CustomShape 144"/>
          <p:cNvSpPr/>
          <p:nvPr/>
        </p:nvSpPr>
        <p:spPr>
          <a:xfrm>
            <a:off x="661320" y="2695320"/>
            <a:ext cx="1147680" cy="22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СИБТРАНСОЙЛ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CustomShape 145"/>
          <p:cNvSpPr/>
          <p:nvPr/>
        </p:nvSpPr>
        <p:spPr>
          <a:xfrm>
            <a:off x="939600" y="2946960"/>
            <a:ext cx="545040" cy="302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1400" spc="-1" strike="noStrike" u="sng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10 024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CustomShape 146"/>
          <p:cNvSpPr/>
          <p:nvPr/>
        </p:nvSpPr>
        <p:spPr>
          <a:xfrm>
            <a:off x="793440" y="3389040"/>
            <a:ext cx="883440" cy="22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ТЕКТОНИКА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CustomShape 147"/>
          <p:cNvSpPr/>
          <p:nvPr/>
        </p:nvSpPr>
        <p:spPr>
          <a:xfrm>
            <a:off x="989280" y="3609720"/>
            <a:ext cx="445680" cy="302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1400" spc="-1" strike="noStrike" u="sng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9 968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1" name="CustomShape 148"/>
          <p:cNvSpPr/>
          <p:nvPr/>
        </p:nvSpPr>
        <p:spPr>
          <a:xfrm>
            <a:off x="430200" y="4040640"/>
            <a:ext cx="1610280" cy="22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ОРСКНЕФТЕОРГСИНТЕЗ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2" name="CustomShape 149"/>
          <p:cNvSpPr/>
          <p:nvPr/>
        </p:nvSpPr>
        <p:spPr>
          <a:xfrm>
            <a:off x="989280" y="4272480"/>
            <a:ext cx="445680" cy="302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1400" spc="-1" strike="noStrike" u="sng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8 627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3" name="CustomShape 150"/>
          <p:cNvSpPr/>
          <p:nvPr/>
        </p:nvSpPr>
        <p:spPr>
          <a:xfrm>
            <a:off x="564120" y="4670280"/>
            <a:ext cx="1342080" cy="22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АНТИПИНСКИЙ НПЗ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4" name="CustomShape 151"/>
          <p:cNvSpPr/>
          <p:nvPr/>
        </p:nvSpPr>
        <p:spPr>
          <a:xfrm>
            <a:off x="989280" y="4934880"/>
            <a:ext cx="445680" cy="302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1400" spc="-1" strike="noStrike" u="sng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5 986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5" name="CustomShape 152"/>
          <p:cNvSpPr/>
          <p:nvPr/>
        </p:nvSpPr>
        <p:spPr>
          <a:xfrm>
            <a:off x="897120" y="5307480"/>
            <a:ext cx="676440" cy="22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ТРИУМФ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6" name="CustomShape 153"/>
          <p:cNvSpPr/>
          <p:nvPr/>
        </p:nvSpPr>
        <p:spPr>
          <a:xfrm>
            <a:off x="989280" y="5597640"/>
            <a:ext cx="445680" cy="302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1400" spc="-1" strike="noStrike" u="sng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4 022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7" name="CustomShape 154"/>
          <p:cNvSpPr/>
          <p:nvPr/>
        </p:nvSpPr>
        <p:spPr>
          <a:xfrm>
            <a:off x="950400" y="6010920"/>
            <a:ext cx="569880" cy="22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ИНТЕХ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8" name="CustomShape 155"/>
          <p:cNvSpPr/>
          <p:nvPr/>
        </p:nvSpPr>
        <p:spPr>
          <a:xfrm>
            <a:off x="989280" y="6260400"/>
            <a:ext cx="445680" cy="302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1400" spc="-1" strike="noStrike" u="sng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3 920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9" name="CustomShape 156"/>
          <p:cNvSpPr/>
          <p:nvPr/>
        </p:nvSpPr>
        <p:spPr>
          <a:xfrm>
            <a:off x="117360" y="6588360"/>
            <a:ext cx="2312640" cy="601920"/>
          </a:xfrm>
          <a:prstGeom prst="rect">
            <a:avLst/>
          </a:prstGeom>
          <a:solidFill>
            <a:schemeClr val="accent2">
              <a:lumMod val="40000"/>
              <a:lumOff val="60000"/>
              <a:alpha val="22000"/>
            </a:scheme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0" name="Line 157"/>
          <p:cNvSpPr/>
          <p:nvPr/>
        </p:nvSpPr>
        <p:spPr>
          <a:xfrm>
            <a:off x="0" y="6689880"/>
            <a:ext cx="2596320" cy="360"/>
          </a:xfrm>
          <a:prstGeom prst="line">
            <a:avLst/>
          </a:prstGeom>
          <a:ln w="4428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Line 158"/>
          <p:cNvSpPr/>
          <p:nvPr/>
        </p:nvSpPr>
        <p:spPr>
          <a:xfrm>
            <a:off x="75960" y="6823440"/>
            <a:ext cx="2596680" cy="360"/>
          </a:xfrm>
          <a:prstGeom prst="line">
            <a:avLst/>
          </a:prstGeom>
          <a:ln w="4428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2" name="Line 159"/>
          <p:cNvSpPr/>
          <p:nvPr/>
        </p:nvSpPr>
        <p:spPr>
          <a:xfrm>
            <a:off x="25200" y="6956640"/>
            <a:ext cx="2596320" cy="360"/>
          </a:xfrm>
          <a:prstGeom prst="line">
            <a:avLst/>
          </a:prstGeom>
          <a:ln w="4428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3" name="CustomShape 160"/>
          <p:cNvSpPr/>
          <p:nvPr/>
        </p:nvSpPr>
        <p:spPr>
          <a:xfrm>
            <a:off x="4743000" y="1761480"/>
            <a:ext cx="309240" cy="87480"/>
          </a:xfrm>
          <a:prstGeom prst="rect">
            <a:avLst/>
          </a:prstGeom>
          <a:solidFill>
            <a:srgbClr val="ff0000"/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161"/>
          <p:cNvSpPr/>
          <p:nvPr/>
        </p:nvSpPr>
        <p:spPr>
          <a:xfrm>
            <a:off x="3502080" y="1108440"/>
            <a:ext cx="2174040" cy="1071360"/>
          </a:xfrm>
          <a:prstGeom prst="roundRect">
            <a:avLst>
              <a:gd name="adj" fmla="val 16667"/>
            </a:avLst>
          </a:prstGeom>
          <a:noFill/>
          <a:ln w="3240">
            <a:solidFill>
              <a:srgbClr val="808080"/>
            </a:solidFill>
            <a:custDash>
              <a:ds d="181200000" sp="63300000"/>
            </a:custDash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25" name="CustomShape 162"/>
          <p:cNvSpPr/>
          <p:nvPr/>
        </p:nvSpPr>
        <p:spPr>
          <a:xfrm>
            <a:off x="4274280" y="1978920"/>
            <a:ext cx="261000" cy="157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ctr"/>
          <a:p>
            <a:pPr>
              <a:lnSpc>
                <a:spcPct val="100000"/>
              </a:lnSpc>
            </a:pPr>
            <a:r>
              <a:rPr b="1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2016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163"/>
          <p:cNvSpPr/>
          <p:nvPr/>
        </p:nvSpPr>
        <p:spPr>
          <a:xfrm>
            <a:off x="5238720" y="1981800"/>
            <a:ext cx="264240" cy="15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ctr"/>
          <a:p>
            <a:pPr>
              <a:lnSpc>
                <a:spcPct val="100000"/>
              </a:lnSpc>
            </a:pPr>
            <a:r>
              <a:rPr b="1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2017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CustomShape 164"/>
          <p:cNvSpPr/>
          <p:nvPr/>
        </p:nvSpPr>
        <p:spPr>
          <a:xfrm>
            <a:off x="4207320" y="1372320"/>
            <a:ext cx="462240" cy="40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r">
              <a:lnSpc>
                <a:spcPct val="70000"/>
              </a:lnSpc>
            </a:pPr>
            <a:r>
              <a:rPr b="1" lang="ru-RU" sz="2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76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CustomShape 165"/>
          <p:cNvSpPr/>
          <p:nvPr/>
        </p:nvSpPr>
        <p:spPr>
          <a:xfrm>
            <a:off x="5185440" y="1372320"/>
            <a:ext cx="462240" cy="40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r">
              <a:lnSpc>
                <a:spcPct val="70000"/>
              </a:lnSpc>
            </a:pPr>
            <a:r>
              <a:rPr b="1" lang="ru-RU" sz="2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98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9" name="CustomShape 166"/>
          <p:cNvSpPr/>
          <p:nvPr/>
        </p:nvSpPr>
        <p:spPr>
          <a:xfrm>
            <a:off x="3624480" y="1467000"/>
            <a:ext cx="378360" cy="376920"/>
          </a:xfrm>
          <a:custGeom>
            <a:avLst/>
            <a:gdLst/>
            <a:ahLst/>
            <a:rect l="l" t="t" r="r" b="b"/>
            <a:pathLst>
              <a:path w="915" h="912">
                <a:moveTo>
                  <a:pt x="669" y="824"/>
                </a:moveTo>
                <a:lnTo>
                  <a:pt x="669" y="797"/>
                </a:lnTo>
                <a:lnTo>
                  <a:pt x="669" y="797"/>
                </a:lnTo>
                <a:lnTo>
                  <a:pt x="658" y="791"/>
                </a:lnTo>
                <a:lnTo>
                  <a:pt x="647" y="783"/>
                </a:lnTo>
                <a:lnTo>
                  <a:pt x="638" y="776"/>
                </a:lnTo>
                <a:lnTo>
                  <a:pt x="629" y="767"/>
                </a:lnTo>
                <a:lnTo>
                  <a:pt x="620" y="759"/>
                </a:lnTo>
                <a:lnTo>
                  <a:pt x="612" y="749"/>
                </a:lnTo>
                <a:lnTo>
                  <a:pt x="605" y="739"/>
                </a:lnTo>
                <a:lnTo>
                  <a:pt x="598" y="729"/>
                </a:lnTo>
                <a:lnTo>
                  <a:pt x="593" y="718"/>
                </a:lnTo>
                <a:lnTo>
                  <a:pt x="587" y="707"/>
                </a:lnTo>
                <a:lnTo>
                  <a:pt x="583" y="695"/>
                </a:lnTo>
                <a:lnTo>
                  <a:pt x="579" y="683"/>
                </a:lnTo>
                <a:lnTo>
                  <a:pt x="575" y="671"/>
                </a:lnTo>
                <a:lnTo>
                  <a:pt x="573" y="658"/>
                </a:lnTo>
                <a:lnTo>
                  <a:pt x="572" y="645"/>
                </a:lnTo>
                <a:lnTo>
                  <a:pt x="571" y="632"/>
                </a:lnTo>
                <a:lnTo>
                  <a:pt x="571" y="632"/>
                </a:lnTo>
                <a:lnTo>
                  <a:pt x="572" y="611"/>
                </a:lnTo>
                <a:lnTo>
                  <a:pt x="575" y="589"/>
                </a:lnTo>
                <a:lnTo>
                  <a:pt x="581" y="568"/>
                </a:lnTo>
                <a:lnTo>
                  <a:pt x="588" y="546"/>
                </a:lnTo>
                <a:lnTo>
                  <a:pt x="598" y="525"/>
                </a:lnTo>
                <a:lnTo>
                  <a:pt x="610" y="503"/>
                </a:lnTo>
                <a:lnTo>
                  <a:pt x="624" y="481"/>
                </a:lnTo>
                <a:lnTo>
                  <a:pt x="640" y="457"/>
                </a:lnTo>
                <a:lnTo>
                  <a:pt x="640" y="457"/>
                </a:lnTo>
                <a:lnTo>
                  <a:pt x="669" y="418"/>
                </a:lnTo>
                <a:lnTo>
                  <a:pt x="669" y="332"/>
                </a:lnTo>
                <a:lnTo>
                  <a:pt x="669" y="332"/>
                </a:lnTo>
                <a:lnTo>
                  <a:pt x="674" y="329"/>
                </a:lnTo>
                <a:lnTo>
                  <a:pt x="680" y="325"/>
                </a:lnTo>
                <a:lnTo>
                  <a:pt x="686" y="321"/>
                </a:lnTo>
                <a:lnTo>
                  <a:pt x="690" y="315"/>
                </a:lnTo>
                <a:lnTo>
                  <a:pt x="693" y="309"/>
                </a:lnTo>
                <a:lnTo>
                  <a:pt x="696" y="303"/>
                </a:lnTo>
                <a:lnTo>
                  <a:pt x="698" y="296"/>
                </a:lnTo>
                <a:lnTo>
                  <a:pt x="699" y="289"/>
                </a:lnTo>
                <a:lnTo>
                  <a:pt x="699" y="289"/>
                </a:lnTo>
                <a:lnTo>
                  <a:pt x="698" y="281"/>
                </a:lnTo>
                <a:lnTo>
                  <a:pt x="696" y="275"/>
                </a:lnTo>
                <a:lnTo>
                  <a:pt x="693" y="268"/>
                </a:lnTo>
                <a:lnTo>
                  <a:pt x="690" y="262"/>
                </a:lnTo>
                <a:lnTo>
                  <a:pt x="686" y="258"/>
                </a:lnTo>
                <a:lnTo>
                  <a:pt x="680" y="252"/>
                </a:lnTo>
                <a:lnTo>
                  <a:pt x="674" y="249"/>
                </a:lnTo>
                <a:lnTo>
                  <a:pt x="669" y="246"/>
                </a:lnTo>
                <a:lnTo>
                  <a:pt x="669" y="88"/>
                </a:lnTo>
                <a:lnTo>
                  <a:pt x="669" y="88"/>
                </a:lnTo>
                <a:lnTo>
                  <a:pt x="674" y="86"/>
                </a:lnTo>
                <a:lnTo>
                  <a:pt x="680" y="82"/>
                </a:lnTo>
                <a:lnTo>
                  <a:pt x="686" y="77"/>
                </a:lnTo>
                <a:lnTo>
                  <a:pt x="690" y="72"/>
                </a:lnTo>
                <a:lnTo>
                  <a:pt x="693" y="67"/>
                </a:lnTo>
                <a:lnTo>
                  <a:pt x="696" y="60"/>
                </a:lnTo>
                <a:lnTo>
                  <a:pt x="698" y="53"/>
                </a:lnTo>
                <a:lnTo>
                  <a:pt x="699" y="45"/>
                </a:lnTo>
                <a:lnTo>
                  <a:pt x="699" y="45"/>
                </a:lnTo>
                <a:lnTo>
                  <a:pt x="698" y="36"/>
                </a:lnTo>
                <a:lnTo>
                  <a:pt x="695" y="28"/>
                </a:lnTo>
                <a:lnTo>
                  <a:pt x="691" y="20"/>
                </a:lnTo>
                <a:lnTo>
                  <a:pt x="685" y="13"/>
                </a:lnTo>
                <a:lnTo>
                  <a:pt x="678" y="8"/>
                </a:lnTo>
                <a:lnTo>
                  <a:pt x="671" y="3"/>
                </a:lnTo>
                <a:lnTo>
                  <a:pt x="662" y="1"/>
                </a:lnTo>
                <a:lnTo>
                  <a:pt x="653" y="0"/>
                </a:lnTo>
                <a:lnTo>
                  <a:pt x="45" y="0"/>
                </a:lnTo>
                <a:lnTo>
                  <a:pt x="45" y="0"/>
                </a:lnTo>
                <a:lnTo>
                  <a:pt x="36" y="1"/>
                </a:lnTo>
                <a:lnTo>
                  <a:pt x="28" y="3"/>
                </a:lnTo>
                <a:lnTo>
                  <a:pt x="20" y="8"/>
                </a:lnTo>
                <a:lnTo>
                  <a:pt x="13" y="13"/>
                </a:lnTo>
                <a:lnTo>
                  <a:pt x="8" y="20"/>
                </a:lnTo>
                <a:lnTo>
                  <a:pt x="3" y="28"/>
                </a:lnTo>
                <a:lnTo>
                  <a:pt x="1" y="36"/>
                </a:lnTo>
                <a:lnTo>
                  <a:pt x="0" y="45"/>
                </a:lnTo>
                <a:lnTo>
                  <a:pt x="0" y="45"/>
                </a:lnTo>
                <a:lnTo>
                  <a:pt x="0" y="53"/>
                </a:lnTo>
                <a:lnTo>
                  <a:pt x="2" y="60"/>
                </a:lnTo>
                <a:lnTo>
                  <a:pt x="5" y="67"/>
                </a:lnTo>
                <a:lnTo>
                  <a:pt x="9" y="72"/>
                </a:lnTo>
                <a:lnTo>
                  <a:pt x="13" y="77"/>
                </a:lnTo>
                <a:lnTo>
                  <a:pt x="18" y="82"/>
                </a:lnTo>
                <a:lnTo>
                  <a:pt x="24" y="86"/>
                </a:lnTo>
                <a:lnTo>
                  <a:pt x="30" y="88"/>
                </a:lnTo>
                <a:lnTo>
                  <a:pt x="30" y="246"/>
                </a:lnTo>
                <a:lnTo>
                  <a:pt x="30" y="246"/>
                </a:lnTo>
                <a:lnTo>
                  <a:pt x="24" y="249"/>
                </a:lnTo>
                <a:lnTo>
                  <a:pt x="18" y="252"/>
                </a:lnTo>
                <a:lnTo>
                  <a:pt x="13" y="258"/>
                </a:lnTo>
                <a:lnTo>
                  <a:pt x="9" y="262"/>
                </a:lnTo>
                <a:lnTo>
                  <a:pt x="5" y="268"/>
                </a:lnTo>
                <a:lnTo>
                  <a:pt x="2" y="275"/>
                </a:lnTo>
                <a:lnTo>
                  <a:pt x="0" y="281"/>
                </a:lnTo>
                <a:lnTo>
                  <a:pt x="0" y="289"/>
                </a:lnTo>
                <a:lnTo>
                  <a:pt x="0" y="289"/>
                </a:lnTo>
                <a:lnTo>
                  <a:pt x="0" y="296"/>
                </a:lnTo>
                <a:lnTo>
                  <a:pt x="2" y="303"/>
                </a:lnTo>
                <a:lnTo>
                  <a:pt x="5" y="309"/>
                </a:lnTo>
                <a:lnTo>
                  <a:pt x="9" y="315"/>
                </a:lnTo>
                <a:lnTo>
                  <a:pt x="13" y="321"/>
                </a:lnTo>
                <a:lnTo>
                  <a:pt x="18" y="325"/>
                </a:lnTo>
                <a:lnTo>
                  <a:pt x="24" y="329"/>
                </a:lnTo>
                <a:lnTo>
                  <a:pt x="30" y="332"/>
                </a:lnTo>
                <a:lnTo>
                  <a:pt x="30" y="580"/>
                </a:lnTo>
                <a:lnTo>
                  <a:pt x="30" y="580"/>
                </a:lnTo>
                <a:lnTo>
                  <a:pt x="24" y="584"/>
                </a:lnTo>
                <a:lnTo>
                  <a:pt x="18" y="587"/>
                </a:lnTo>
                <a:lnTo>
                  <a:pt x="13" y="591"/>
                </a:lnTo>
                <a:lnTo>
                  <a:pt x="9" y="597"/>
                </a:lnTo>
                <a:lnTo>
                  <a:pt x="5" y="603"/>
                </a:lnTo>
                <a:lnTo>
                  <a:pt x="2" y="609"/>
                </a:lnTo>
                <a:lnTo>
                  <a:pt x="0" y="616"/>
                </a:lnTo>
                <a:lnTo>
                  <a:pt x="0" y="623"/>
                </a:lnTo>
                <a:lnTo>
                  <a:pt x="0" y="623"/>
                </a:lnTo>
                <a:lnTo>
                  <a:pt x="0" y="631"/>
                </a:lnTo>
                <a:lnTo>
                  <a:pt x="2" y="637"/>
                </a:lnTo>
                <a:lnTo>
                  <a:pt x="5" y="644"/>
                </a:lnTo>
                <a:lnTo>
                  <a:pt x="9" y="650"/>
                </a:lnTo>
                <a:lnTo>
                  <a:pt x="13" y="656"/>
                </a:lnTo>
                <a:lnTo>
                  <a:pt x="18" y="660"/>
                </a:lnTo>
                <a:lnTo>
                  <a:pt x="24" y="663"/>
                </a:lnTo>
                <a:lnTo>
                  <a:pt x="30" y="666"/>
                </a:lnTo>
                <a:lnTo>
                  <a:pt x="30" y="824"/>
                </a:lnTo>
                <a:lnTo>
                  <a:pt x="30" y="824"/>
                </a:lnTo>
                <a:lnTo>
                  <a:pt x="24" y="826"/>
                </a:lnTo>
                <a:lnTo>
                  <a:pt x="18" y="830"/>
                </a:lnTo>
                <a:lnTo>
                  <a:pt x="13" y="835"/>
                </a:lnTo>
                <a:lnTo>
                  <a:pt x="9" y="840"/>
                </a:lnTo>
                <a:lnTo>
                  <a:pt x="5" y="847"/>
                </a:lnTo>
                <a:lnTo>
                  <a:pt x="2" y="853"/>
                </a:lnTo>
                <a:lnTo>
                  <a:pt x="0" y="859"/>
                </a:lnTo>
                <a:lnTo>
                  <a:pt x="0" y="867"/>
                </a:lnTo>
                <a:lnTo>
                  <a:pt x="0" y="867"/>
                </a:lnTo>
                <a:lnTo>
                  <a:pt x="1" y="876"/>
                </a:lnTo>
                <a:lnTo>
                  <a:pt x="3" y="884"/>
                </a:lnTo>
                <a:lnTo>
                  <a:pt x="8" y="893"/>
                </a:lnTo>
                <a:lnTo>
                  <a:pt x="13" y="899"/>
                </a:lnTo>
                <a:lnTo>
                  <a:pt x="20" y="904"/>
                </a:lnTo>
                <a:lnTo>
                  <a:pt x="28" y="909"/>
                </a:lnTo>
                <a:lnTo>
                  <a:pt x="36" y="911"/>
                </a:lnTo>
                <a:lnTo>
                  <a:pt x="45" y="912"/>
                </a:lnTo>
                <a:lnTo>
                  <a:pt x="653" y="912"/>
                </a:lnTo>
                <a:lnTo>
                  <a:pt x="653" y="912"/>
                </a:lnTo>
                <a:lnTo>
                  <a:pt x="662" y="911"/>
                </a:lnTo>
                <a:lnTo>
                  <a:pt x="671" y="909"/>
                </a:lnTo>
                <a:lnTo>
                  <a:pt x="678" y="904"/>
                </a:lnTo>
                <a:lnTo>
                  <a:pt x="685" y="899"/>
                </a:lnTo>
                <a:lnTo>
                  <a:pt x="691" y="893"/>
                </a:lnTo>
                <a:lnTo>
                  <a:pt x="695" y="884"/>
                </a:lnTo>
                <a:lnTo>
                  <a:pt x="698" y="876"/>
                </a:lnTo>
                <a:lnTo>
                  <a:pt x="699" y="867"/>
                </a:lnTo>
                <a:lnTo>
                  <a:pt x="699" y="867"/>
                </a:lnTo>
                <a:lnTo>
                  <a:pt x="698" y="859"/>
                </a:lnTo>
                <a:lnTo>
                  <a:pt x="696" y="853"/>
                </a:lnTo>
                <a:lnTo>
                  <a:pt x="693" y="847"/>
                </a:lnTo>
                <a:lnTo>
                  <a:pt x="690" y="840"/>
                </a:lnTo>
                <a:lnTo>
                  <a:pt x="686" y="835"/>
                </a:lnTo>
                <a:lnTo>
                  <a:pt x="680" y="830"/>
                </a:lnTo>
                <a:lnTo>
                  <a:pt x="674" y="826"/>
                </a:lnTo>
                <a:lnTo>
                  <a:pt x="669" y="824"/>
                </a:lnTo>
                <a:lnTo>
                  <a:pt x="669" y="824"/>
                </a:lnTo>
                <a:close/>
                <a:moveTo>
                  <a:pt x="287" y="867"/>
                </a:moveTo>
                <a:lnTo>
                  <a:pt x="83" y="867"/>
                </a:lnTo>
                <a:lnTo>
                  <a:pt x="83" y="867"/>
                </a:lnTo>
                <a:lnTo>
                  <a:pt x="78" y="866"/>
                </a:lnTo>
                <a:lnTo>
                  <a:pt x="74" y="865"/>
                </a:lnTo>
                <a:lnTo>
                  <a:pt x="71" y="863"/>
                </a:lnTo>
                <a:lnTo>
                  <a:pt x="68" y="860"/>
                </a:lnTo>
                <a:lnTo>
                  <a:pt x="64" y="857"/>
                </a:lnTo>
                <a:lnTo>
                  <a:pt x="62" y="853"/>
                </a:lnTo>
                <a:lnTo>
                  <a:pt x="61" y="849"/>
                </a:lnTo>
                <a:lnTo>
                  <a:pt x="61" y="844"/>
                </a:lnTo>
                <a:lnTo>
                  <a:pt x="61" y="844"/>
                </a:lnTo>
                <a:lnTo>
                  <a:pt x="61" y="840"/>
                </a:lnTo>
                <a:lnTo>
                  <a:pt x="62" y="836"/>
                </a:lnTo>
                <a:lnTo>
                  <a:pt x="64" y="832"/>
                </a:lnTo>
                <a:lnTo>
                  <a:pt x="68" y="828"/>
                </a:lnTo>
                <a:lnTo>
                  <a:pt x="71" y="826"/>
                </a:lnTo>
                <a:lnTo>
                  <a:pt x="74" y="824"/>
                </a:lnTo>
                <a:lnTo>
                  <a:pt x="78" y="823"/>
                </a:lnTo>
                <a:lnTo>
                  <a:pt x="83" y="822"/>
                </a:lnTo>
                <a:lnTo>
                  <a:pt x="94" y="822"/>
                </a:lnTo>
                <a:lnTo>
                  <a:pt x="94" y="668"/>
                </a:lnTo>
                <a:lnTo>
                  <a:pt x="276" y="668"/>
                </a:lnTo>
                <a:lnTo>
                  <a:pt x="276" y="822"/>
                </a:lnTo>
                <a:lnTo>
                  <a:pt x="287" y="822"/>
                </a:lnTo>
                <a:lnTo>
                  <a:pt x="287" y="822"/>
                </a:lnTo>
                <a:lnTo>
                  <a:pt x="291" y="823"/>
                </a:lnTo>
                <a:lnTo>
                  <a:pt x="296" y="824"/>
                </a:lnTo>
                <a:lnTo>
                  <a:pt x="300" y="826"/>
                </a:lnTo>
                <a:lnTo>
                  <a:pt x="303" y="828"/>
                </a:lnTo>
                <a:lnTo>
                  <a:pt x="306" y="832"/>
                </a:lnTo>
                <a:lnTo>
                  <a:pt x="308" y="836"/>
                </a:lnTo>
                <a:lnTo>
                  <a:pt x="310" y="840"/>
                </a:lnTo>
                <a:lnTo>
                  <a:pt x="310" y="844"/>
                </a:lnTo>
                <a:lnTo>
                  <a:pt x="310" y="844"/>
                </a:lnTo>
                <a:lnTo>
                  <a:pt x="310" y="849"/>
                </a:lnTo>
                <a:lnTo>
                  <a:pt x="308" y="853"/>
                </a:lnTo>
                <a:lnTo>
                  <a:pt x="306" y="857"/>
                </a:lnTo>
                <a:lnTo>
                  <a:pt x="303" y="860"/>
                </a:lnTo>
                <a:lnTo>
                  <a:pt x="300" y="863"/>
                </a:lnTo>
                <a:lnTo>
                  <a:pt x="296" y="865"/>
                </a:lnTo>
                <a:lnTo>
                  <a:pt x="291" y="866"/>
                </a:lnTo>
                <a:lnTo>
                  <a:pt x="287" y="867"/>
                </a:lnTo>
                <a:lnTo>
                  <a:pt x="287" y="867"/>
                </a:lnTo>
                <a:close/>
                <a:moveTo>
                  <a:pt x="287" y="622"/>
                </a:moveTo>
                <a:lnTo>
                  <a:pt x="83" y="622"/>
                </a:lnTo>
                <a:lnTo>
                  <a:pt x="83" y="622"/>
                </a:lnTo>
                <a:lnTo>
                  <a:pt x="78" y="622"/>
                </a:lnTo>
                <a:lnTo>
                  <a:pt x="74" y="620"/>
                </a:lnTo>
                <a:lnTo>
                  <a:pt x="71" y="618"/>
                </a:lnTo>
                <a:lnTo>
                  <a:pt x="68" y="616"/>
                </a:lnTo>
                <a:lnTo>
                  <a:pt x="64" y="613"/>
                </a:lnTo>
                <a:lnTo>
                  <a:pt x="62" y="608"/>
                </a:lnTo>
                <a:lnTo>
                  <a:pt x="61" y="604"/>
                </a:lnTo>
                <a:lnTo>
                  <a:pt x="61" y="600"/>
                </a:lnTo>
                <a:lnTo>
                  <a:pt x="61" y="600"/>
                </a:lnTo>
                <a:lnTo>
                  <a:pt x="61" y="595"/>
                </a:lnTo>
                <a:lnTo>
                  <a:pt x="62" y="591"/>
                </a:lnTo>
                <a:lnTo>
                  <a:pt x="64" y="587"/>
                </a:lnTo>
                <a:lnTo>
                  <a:pt x="68" y="584"/>
                </a:lnTo>
                <a:lnTo>
                  <a:pt x="71" y="582"/>
                </a:lnTo>
                <a:lnTo>
                  <a:pt x="74" y="579"/>
                </a:lnTo>
                <a:lnTo>
                  <a:pt x="78" y="578"/>
                </a:lnTo>
                <a:lnTo>
                  <a:pt x="83" y="577"/>
                </a:lnTo>
                <a:lnTo>
                  <a:pt x="94" y="577"/>
                </a:lnTo>
                <a:lnTo>
                  <a:pt x="94" y="335"/>
                </a:lnTo>
                <a:lnTo>
                  <a:pt x="276" y="335"/>
                </a:lnTo>
                <a:lnTo>
                  <a:pt x="276" y="577"/>
                </a:lnTo>
                <a:lnTo>
                  <a:pt x="287" y="577"/>
                </a:lnTo>
                <a:lnTo>
                  <a:pt x="287" y="577"/>
                </a:lnTo>
                <a:lnTo>
                  <a:pt x="291" y="578"/>
                </a:lnTo>
                <a:lnTo>
                  <a:pt x="296" y="579"/>
                </a:lnTo>
                <a:lnTo>
                  <a:pt x="300" y="582"/>
                </a:lnTo>
                <a:lnTo>
                  <a:pt x="303" y="584"/>
                </a:lnTo>
                <a:lnTo>
                  <a:pt x="306" y="587"/>
                </a:lnTo>
                <a:lnTo>
                  <a:pt x="308" y="591"/>
                </a:lnTo>
                <a:lnTo>
                  <a:pt x="310" y="595"/>
                </a:lnTo>
                <a:lnTo>
                  <a:pt x="310" y="600"/>
                </a:lnTo>
                <a:lnTo>
                  <a:pt x="310" y="600"/>
                </a:lnTo>
                <a:lnTo>
                  <a:pt x="310" y="604"/>
                </a:lnTo>
                <a:lnTo>
                  <a:pt x="308" y="608"/>
                </a:lnTo>
                <a:lnTo>
                  <a:pt x="306" y="613"/>
                </a:lnTo>
                <a:lnTo>
                  <a:pt x="303" y="616"/>
                </a:lnTo>
                <a:lnTo>
                  <a:pt x="300" y="618"/>
                </a:lnTo>
                <a:lnTo>
                  <a:pt x="296" y="620"/>
                </a:lnTo>
                <a:lnTo>
                  <a:pt x="291" y="622"/>
                </a:lnTo>
                <a:lnTo>
                  <a:pt x="287" y="622"/>
                </a:lnTo>
                <a:lnTo>
                  <a:pt x="287" y="622"/>
                </a:lnTo>
                <a:close/>
                <a:moveTo>
                  <a:pt x="287" y="288"/>
                </a:moveTo>
                <a:lnTo>
                  <a:pt x="83" y="288"/>
                </a:lnTo>
                <a:lnTo>
                  <a:pt x="83" y="288"/>
                </a:lnTo>
                <a:lnTo>
                  <a:pt x="78" y="288"/>
                </a:lnTo>
                <a:lnTo>
                  <a:pt x="74" y="286"/>
                </a:lnTo>
                <a:lnTo>
                  <a:pt x="71" y="284"/>
                </a:lnTo>
                <a:lnTo>
                  <a:pt x="68" y="281"/>
                </a:lnTo>
                <a:lnTo>
                  <a:pt x="64" y="278"/>
                </a:lnTo>
                <a:lnTo>
                  <a:pt x="62" y="274"/>
                </a:lnTo>
                <a:lnTo>
                  <a:pt x="61" y="270"/>
                </a:lnTo>
                <a:lnTo>
                  <a:pt x="61" y="265"/>
                </a:lnTo>
                <a:lnTo>
                  <a:pt x="61" y="265"/>
                </a:lnTo>
                <a:lnTo>
                  <a:pt x="61" y="261"/>
                </a:lnTo>
                <a:lnTo>
                  <a:pt x="62" y="256"/>
                </a:lnTo>
                <a:lnTo>
                  <a:pt x="64" y="253"/>
                </a:lnTo>
                <a:lnTo>
                  <a:pt x="68" y="250"/>
                </a:lnTo>
                <a:lnTo>
                  <a:pt x="71" y="247"/>
                </a:lnTo>
                <a:lnTo>
                  <a:pt x="74" y="245"/>
                </a:lnTo>
                <a:lnTo>
                  <a:pt x="78" y="244"/>
                </a:lnTo>
                <a:lnTo>
                  <a:pt x="83" y="244"/>
                </a:lnTo>
                <a:lnTo>
                  <a:pt x="94" y="244"/>
                </a:lnTo>
                <a:lnTo>
                  <a:pt x="94" y="61"/>
                </a:lnTo>
                <a:lnTo>
                  <a:pt x="276" y="61"/>
                </a:lnTo>
                <a:lnTo>
                  <a:pt x="276" y="244"/>
                </a:lnTo>
                <a:lnTo>
                  <a:pt x="287" y="244"/>
                </a:lnTo>
                <a:lnTo>
                  <a:pt x="287" y="244"/>
                </a:lnTo>
                <a:lnTo>
                  <a:pt x="291" y="244"/>
                </a:lnTo>
                <a:lnTo>
                  <a:pt x="296" y="245"/>
                </a:lnTo>
                <a:lnTo>
                  <a:pt x="300" y="247"/>
                </a:lnTo>
                <a:lnTo>
                  <a:pt x="303" y="250"/>
                </a:lnTo>
                <a:lnTo>
                  <a:pt x="306" y="253"/>
                </a:lnTo>
                <a:lnTo>
                  <a:pt x="308" y="256"/>
                </a:lnTo>
                <a:lnTo>
                  <a:pt x="310" y="261"/>
                </a:lnTo>
                <a:lnTo>
                  <a:pt x="310" y="265"/>
                </a:lnTo>
                <a:lnTo>
                  <a:pt x="310" y="265"/>
                </a:lnTo>
                <a:lnTo>
                  <a:pt x="310" y="270"/>
                </a:lnTo>
                <a:lnTo>
                  <a:pt x="308" y="274"/>
                </a:lnTo>
                <a:lnTo>
                  <a:pt x="306" y="278"/>
                </a:lnTo>
                <a:lnTo>
                  <a:pt x="303" y="281"/>
                </a:lnTo>
                <a:lnTo>
                  <a:pt x="300" y="284"/>
                </a:lnTo>
                <a:lnTo>
                  <a:pt x="296" y="286"/>
                </a:lnTo>
                <a:lnTo>
                  <a:pt x="291" y="288"/>
                </a:lnTo>
                <a:lnTo>
                  <a:pt x="287" y="288"/>
                </a:lnTo>
                <a:lnTo>
                  <a:pt x="287" y="288"/>
                </a:lnTo>
                <a:close/>
                <a:moveTo>
                  <a:pt x="853" y="480"/>
                </a:moveTo>
                <a:lnTo>
                  <a:pt x="853" y="480"/>
                </a:lnTo>
                <a:lnTo>
                  <a:pt x="837" y="458"/>
                </a:lnTo>
                <a:lnTo>
                  <a:pt x="823" y="438"/>
                </a:lnTo>
                <a:lnTo>
                  <a:pt x="811" y="420"/>
                </a:lnTo>
                <a:lnTo>
                  <a:pt x="800" y="402"/>
                </a:lnTo>
                <a:lnTo>
                  <a:pt x="781" y="367"/>
                </a:lnTo>
                <a:lnTo>
                  <a:pt x="761" y="325"/>
                </a:lnTo>
                <a:lnTo>
                  <a:pt x="761" y="325"/>
                </a:lnTo>
                <a:lnTo>
                  <a:pt x="739" y="367"/>
                </a:lnTo>
                <a:lnTo>
                  <a:pt x="720" y="402"/>
                </a:lnTo>
                <a:lnTo>
                  <a:pt x="709" y="420"/>
                </a:lnTo>
                <a:lnTo>
                  <a:pt x="698" y="438"/>
                </a:lnTo>
                <a:lnTo>
                  <a:pt x="684" y="458"/>
                </a:lnTo>
                <a:lnTo>
                  <a:pt x="668" y="480"/>
                </a:lnTo>
                <a:lnTo>
                  <a:pt x="668" y="480"/>
                </a:lnTo>
                <a:lnTo>
                  <a:pt x="651" y="502"/>
                </a:lnTo>
                <a:lnTo>
                  <a:pt x="639" y="524"/>
                </a:lnTo>
                <a:lnTo>
                  <a:pt x="628" y="544"/>
                </a:lnTo>
                <a:lnTo>
                  <a:pt x="619" y="563"/>
                </a:lnTo>
                <a:lnTo>
                  <a:pt x="613" y="582"/>
                </a:lnTo>
                <a:lnTo>
                  <a:pt x="609" y="600"/>
                </a:lnTo>
                <a:lnTo>
                  <a:pt x="606" y="617"/>
                </a:lnTo>
                <a:lnTo>
                  <a:pt x="605" y="634"/>
                </a:lnTo>
                <a:lnTo>
                  <a:pt x="605" y="634"/>
                </a:lnTo>
                <a:lnTo>
                  <a:pt x="606" y="650"/>
                </a:lnTo>
                <a:lnTo>
                  <a:pt x="609" y="665"/>
                </a:lnTo>
                <a:lnTo>
                  <a:pt x="613" y="680"/>
                </a:lnTo>
                <a:lnTo>
                  <a:pt x="618" y="694"/>
                </a:lnTo>
                <a:lnTo>
                  <a:pt x="625" y="708"/>
                </a:lnTo>
                <a:lnTo>
                  <a:pt x="632" y="721"/>
                </a:lnTo>
                <a:lnTo>
                  <a:pt x="641" y="733"/>
                </a:lnTo>
                <a:lnTo>
                  <a:pt x="651" y="744"/>
                </a:lnTo>
                <a:lnTo>
                  <a:pt x="662" y="753"/>
                </a:lnTo>
                <a:lnTo>
                  <a:pt x="674" y="763"/>
                </a:lnTo>
                <a:lnTo>
                  <a:pt x="687" y="770"/>
                </a:lnTo>
                <a:lnTo>
                  <a:pt x="700" y="777"/>
                </a:lnTo>
                <a:lnTo>
                  <a:pt x="715" y="782"/>
                </a:lnTo>
                <a:lnTo>
                  <a:pt x="730" y="785"/>
                </a:lnTo>
                <a:lnTo>
                  <a:pt x="745" y="789"/>
                </a:lnTo>
                <a:lnTo>
                  <a:pt x="761" y="789"/>
                </a:lnTo>
                <a:lnTo>
                  <a:pt x="761" y="789"/>
                </a:lnTo>
                <a:lnTo>
                  <a:pt x="776" y="789"/>
                </a:lnTo>
                <a:lnTo>
                  <a:pt x="792" y="785"/>
                </a:lnTo>
                <a:lnTo>
                  <a:pt x="806" y="782"/>
                </a:lnTo>
                <a:lnTo>
                  <a:pt x="821" y="777"/>
                </a:lnTo>
                <a:lnTo>
                  <a:pt x="834" y="770"/>
                </a:lnTo>
                <a:lnTo>
                  <a:pt x="846" y="763"/>
                </a:lnTo>
                <a:lnTo>
                  <a:pt x="858" y="753"/>
                </a:lnTo>
                <a:lnTo>
                  <a:pt x="869" y="744"/>
                </a:lnTo>
                <a:lnTo>
                  <a:pt x="880" y="733"/>
                </a:lnTo>
                <a:lnTo>
                  <a:pt x="888" y="721"/>
                </a:lnTo>
                <a:lnTo>
                  <a:pt x="896" y="708"/>
                </a:lnTo>
                <a:lnTo>
                  <a:pt x="902" y="694"/>
                </a:lnTo>
                <a:lnTo>
                  <a:pt x="908" y="680"/>
                </a:lnTo>
                <a:lnTo>
                  <a:pt x="912" y="665"/>
                </a:lnTo>
                <a:lnTo>
                  <a:pt x="914" y="650"/>
                </a:lnTo>
                <a:lnTo>
                  <a:pt x="915" y="634"/>
                </a:lnTo>
                <a:lnTo>
                  <a:pt x="915" y="634"/>
                </a:lnTo>
                <a:lnTo>
                  <a:pt x="914" y="617"/>
                </a:lnTo>
                <a:lnTo>
                  <a:pt x="912" y="600"/>
                </a:lnTo>
                <a:lnTo>
                  <a:pt x="908" y="582"/>
                </a:lnTo>
                <a:lnTo>
                  <a:pt x="901" y="563"/>
                </a:lnTo>
                <a:lnTo>
                  <a:pt x="893" y="544"/>
                </a:lnTo>
                <a:lnTo>
                  <a:pt x="882" y="524"/>
                </a:lnTo>
                <a:lnTo>
                  <a:pt x="869" y="502"/>
                </a:lnTo>
                <a:lnTo>
                  <a:pt x="853" y="480"/>
                </a:lnTo>
                <a:lnTo>
                  <a:pt x="853" y="480"/>
                </a:lnTo>
                <a:close/>
                <a:moveTo>
                  <a:pt x="761" y="774"/>
                </a:moveTo>
                <a:lnTo>
                  <a:pt x="761" y="774"/>
                </a:lnTo>
                <a:lnTo>
                  <a:pt x="761" y="749"/>
                </a:lnTo>
                <a:lnTo>
                  <a:pt x="761" y="749"/>
                </a:lnTo>
                <a:lnTo>
                  <a:pt x="779" y="748"/>
                </a:lnTo>
                <a:lnTo>
                  <a:pt x="796" y="744"/>
                </a:lnTo>
                <a:lnTo>
                  <a:pt x="811" y="737"/>
                </a:lnTo>
                <a:lnTo>
                  <a:pt x="825" y="729"/>
                </a:lnTo>
                <a:lnTo>
                  <a:pt x="838" y="718"/>
                </a:lnTo>
                <a:lnTo>
                  <a:pt x="850" y="706"/>
                </a:lnTo>
                <a:lnTo>
                  <a:pt x="859" y="692"/>
                </a:lnTo>
                <a:lnTo>
                  <a:pt x="868" y="677"/>
                </a:lnTo>
                <a:lnTo>
                  <a:pt x="890" y="682"/>
                </a:lnTo>
                <a:lnTo>
                  <a:pt x="890" y="682"/>
                </a:lnTo>
                <a:lnTo>
                  <a:pt x="887" y="692"/>
                </a:lnTo>
                <a:lnTo>
                  <a:pt x="882" y="701"/>
                </a:lnTo>
                <a:lnTo>
                  <a:pt x="876" y="710"/>
                </a:lnTo>
                <a:lnTo>
                  <a:pt x="871" y="719"/>
                </a:lnTo>
                <a:lnTo>
                  <a:pt x="864" y="726"/>
                </a:lnTo>
                <a:lnTo>
                  <a:pt x="857" y="734"/>
                </a:lnTo>
                <a:lnTo>
                  <a:pt x="849" y="741"/>
                </a:lnTo>
                <a:lnTo>
                  <a:pt x="841" y="748"/>
                </a:lnTo>
                <a:lnTo>
                  <a:pt x="833" y="753"/>
                </a:lnTo>
                <a:lnTo>
                  <a:pt x="823" y="759"/>
                </a:lnTo>
                <a:lnTo>
                  <a:pt x="813" y="763"/>
                </a:lnTo>
                <a:lnTo>
                  <a:pt x="804" y="767"/>
                </a:lnTo>
                <a:lnTo>
                  <a:pt x="793" y="769"/>
                </a:lnTo>
                <a:lnTo>
                  <a:pt x="782" y="771"/>
                </a:lnTo>
                <a:lnTo>
                  <a:pt x="771" y="773"/>
                </a:lnTo>
                <a:lnTo>
                  <a:pt x="761" y="774"/>
                </a:lnTo>
                <a:lnTo>
                  <a:pt x="761" y="774"/>
                </a:lnTo>
                <a:close/>
                <a:moveTo>
                  <a:pt x="873" y="657"/>
                </a:moveTo>
                <a:lnTo>
                  <a:pt x="873" y="657"/>
                </a:lnTo>
                <a:lnTo>
                  <a:pt x="874" y="646"/>
                </a:lnTo>
                <a:lnTo>
                  <a:pt x="875" y="634"/>
                </a:lnTo>
                <a:lnTo>
                  <a:pt x="899" y="634"/>
                </a:lnTo>
                <a:lnTo>
                  <a:pt x="899" y="634"/>
                </a:lnTo>
                <a:lnTo>
                  <a:pt x="899" y="647"/>
                </a:lnTo>
                <a:lnTo>
                  <a:pt x="897" y="659"/>
                </a:lnTo>
                <a:lnTo>
                  <a:pt x="873" y="657"/>
                </a:lnTo>
                <a:close/>
              </a:path>
            </a:pathLst>
          </a:custGeom>
          <a:solidFill>
            <a:srgbClr val="8eb4e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0" name="CustomShape 167"/>
          <p:cNvSpPr/>
          <p:nvPr/>
        </p:nvSpPr>
        <p:spPr>
          <a:xfrm>
            <a:off x="4121640" y="1665360"/>
            <a:ext cx="492120" cy="231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r">
              <a:lnSpc>
                <a:spcPct val="70000"/>
              </a:lnSpc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тыс. т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1" name="CustomShape 168"/>
          <p:cNvSpPr/>
          <p:nvPr/>
        </p:nvSpPr>
        <p:spPr>
          <a:xfrm>
            <a:off x="5096520" y="1665360"/>
            <a:ext cx="492120" cy="231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r">
              <a:lnSpc>
                <a:spcPct val="70000"/>
              </a:lnSpc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тыс. т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2" name="CustomShape 169"/>
          <p:cNvSpPr/>
          <p:nvPr/>
        </p:nvSpPr>
        <p:spPr>
          <a:xfrm>
            <a:off x="3636000" y="1116360"/>
            <a:ext cx="192312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Итого поставка суррогатного топлива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3" name="CustomShape 170"/>
          <p:cNvSpPr/>
          <p:nvPr/>
        </p:nvSpPr>
        <p:spPr>
          <a:xfrm>
            <a:off x="4707720" y="1550880"/>
            <a:ext cx="362520" cy="25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11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+29%</a:t>
            </a:r>
            <a:endParaRPr b="0" lang="ru-RU" sz="1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4" name="Line 171"/>
          <p:cNvSpPr/>
          <p:nvPr/>
        </p:nvSpPr>
        <p:spPr>
          <a:xfrm>
            <a:off x="4121280" y="1899000"/>
            <a:ext cx="1487880" cy="360"/>
          </a:xfrm>
          <a:prstGeom prst="line">
            <a:avLst/>
          </a:prstGeom>
          <a:ln>
            <a:solidFill>
              <a:srgbClr val="003e7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172"/>
          <p:cNvSpPr/>
          <p:nvPr/>
        </p:nvSpPr>
        <p:spPr>
          <a:xfrm>
            <a:off x="6838200" y="5227200"/>
            <a:ext cx="2174040" cy="547200"/>
          </a:xfrm>
          <a:prstGeom prst="roundRect">
            <a:avLst>
              <a:gd name="adj" fmla="val 8755"/>
            </a:avLst>
          </a:prstGeom>
          <a:solidFill>
            <a:schemeClr val="bg1"/>
          </a:solidFill>
          <a:ln w="12600">
            <a:solidFill>
              <a:schemeClr val="bg1">
                <a:lumMod val="50000"/>
              </a:schemeClr>
            </a:solidFill>
            <a:round/>
          </a:ln>
          <a:scene3d>
            <a:camera prst="orthographicFront">
              <a:rot lat="0" lon="0" rev="0"/>
            </a:camera>
            <a:lightRig dir="t" rig="threePt"/>
          </a:scene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graphicFrame>
        <p:nvGraphicFramePr>
          <p:cNvPr id="236" name="Объект 1"/>
          <p:cNvGraphicFramePr/>
          <p:nvPr/>
        </p:nvGraphicFramePr>
        <p:xfrm>
          <a:off x="7245720" y="5308920"/>
          <a:ext cx="1206360" cy="498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37" name="CustomShape 173"/>
          <p:cNvSpPr/>
          <p:nvPr/>
        </p:nvSpPr>
        <p:spPr>
          <a:xfrm>
            <a:off x="6983640" y="5440320"/>
            <a:ext cx="295560" cy="9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ctr"/>
          <a:p>
            <a:pPr>
              <a:lnSpc>
                <a:spcPct val="100000"/>
              </a:lnSpc>
            </a:pPr>
            <a:r>
              <a:rPr b="1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2016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8" name="CustomShape 174"/>
          <p:cNvSpPr/>
          <p:nvPr/>
        </p:nvSpPr>
        <p:spPr>
          <a:xfrm>
            <a:off x="6983640" y="5607720"/>
            <a:ext cx="299160" cy="8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ctr"/>
          <a:p>
            <a:pPr>
              <a:lnSpc>
                <a:spcPct val="100000"/>
              </a:lnSpc>
            </a:pPr>
            <a:r>
              <a:rPr b="1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2017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9" name="CustomShape 175"/>
          <p:cNvSpPr/>
          <p:nvPr/>
        </p:nvSpPr>
        <p:spPr>
          <a:xfrm>
            <a:off x="7773480" y="5531040"/>
            <a:ext cx="25452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2 070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0" name="CustomShape 176"/>
          <p:cNvSpPr/>
          <p:nvPr/>
        </p:nvSpPr>
        <p:spPr>
          <a:xfrm>
            <a:off x="6838200" y="5846400"/>
            <a:ext cx="2174040" cy="547200"/>
          </a:xfrm>
          <a:prstGeom prst="roundRect">
            <a:avLst>
              <a:gd name="adj" fmla="val 8755"/>
            </a:avLst>
          </a:prstGeom>
          <a:solidFill>
            <a:schemeClr val="bg1"/>
          </a:solidFill>
          <a:ln w="12600">
            <a:solidFill>
              <a:schemeClr val="bg1">
                <a:lumMod val="50000"/>
              </a:schemeClr>
            </a:solidFill>
            <a:round/>
          </a:ln>
          <a:scene3d>
            <a:camera prst="orthographicFront">
              <a:rot lat="0" lon="0" rev="0"/>
            </a:camera>
            <a:lightRig dir="t" rig="threePt"/>
          </a:scene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graphicFrame>
        <p:nvGraphicFramePr>
          <p:cNvPr id="241" name="Объект 1"/>
          <p:cNvGraphicFramePr/>
          <p:nvPr/>
        </p:nvGraphicFramePr>
        <p:xfrm>
          <a:off x="7245720" y="5927760"/>
          <a:ext cx="1206360" cy="498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242" name="CustomShape 177"/>
          <p:cNvSpPr/>
          <p:nvPr/>
        </p:nvSpPr>
        <p:spPr>
          <a:xfrm>
            <a:off x="6983640" y="6059160"/>
            <a:ext cx="295560" cy="9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ctr"/>
          <a:p>
            <a:pPr>
              <a:lnSpc>
                <a:spcPct val="100000"/>
              </a:lnSpc>
            </a:pPr>
            <a:r>
              <a:rPr b="1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2016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3" name="CustomShape 178"/>
          <p:cNvSpPr/>
          <p:nvPr/>
        </p:nvSpPr>
        <p:spPr>
          <a:xfrm>
            <a:off x="6983640" y="6226920"/>
            <a:ext cx="299160" cy="8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ctr"/>
          <a:p>
            <a:pPr>
              <a:lnSpc>
                <a:spcPct val="100000"/>
              </a:lnSpc>
            </a:pPr>
            <a:r>
              <a:rPr b="1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2017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4" name="CustomShape 179"/>
          <p:cNvSpPr/>
          <p:nvPr/>
        </p:nvSpPr>
        <p:spPr>
          <a:xfrm>
            <a:off x="7773480" y="6150240"/>
            <a:ext cx="25452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1 707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5" name="CustomShape 180"/>
          <p:cNvSpPr/>
          <p:nvPr/>
        </p:nvSpPr>
        <p:spPr>
          <a:xfrm>
            <a:off x="6412680" y="5209920"/>
            <a:ext cx="300528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algn="ctr">
              <a:lnSpc>
                <a:spcPct val="100000"/>
              </a:lnSpc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ООО "ОМСКТЕХУГЛЕРОД"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6" name="CustomShape 181"/>
          <p:cNvSpPr/>
          <p:nvPr/>
        </p:nvSpPr>
        <p:spPr>
          <a:xfrm>
            <a:off x="6450120" y="5841000"/>
            <a:ext cx="300528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algn="ctr">
              <a:lnSpc>
                <a:spcPct val="100000"/>
              </a:lnSpc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ООО "ЭКОРОС-СИБИРЬ"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" name="Object 1"/>
          <p:cNvGraphicFramePr/>
          <p:nvPr/>
        </p:nvGraphicFramePr>
        <p:xfrm>
          <a:off x="1440" y="1440"/>
          <a:ext cx="360" cy="360"/>
        </p:xfrm>
        <a:graphic>
          <a:graphicData uri="http://schemas.openxmlformats.org/presentationml/2006/ole">
            <p:oleObj r:id="rId1" spid="">
              <p:embed/>
              <p:pic>
                <p:nvPicPr>
                  <p:cNvPr id="248" name="Объект 15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1440" y="1440"/>
                    <a:ext cx="360" cy="36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sp>
        <p:nvSpPr>
          <p:cNvPr id="249" name="CustomShape 2" hidden="1"/>
          <p:cNvSpPr/>
          <p:nvPr/>
        </p:nvSpPr>
        <p:spPr>
          <a:xfrm>
            <a:off x="0" y="0"/>
            <a:ext cx="157320" cy="157320"/>
          </a:xfrm>
          <a:prstGeom prst="rect">
            <a:avLst/>
          </a:prstGeom>
          <a:solidFill>
            <a:srgbClr val="ffffff"/>
          </a:solidFill>
          <a:ln w="12600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250" name="Диаграмма 5"/>
          <p:cNvGraphicFramePr/>
          <p:nvPr/>
        </p:nvGraphicFramePr>
        <p:xfrm>
          <a:off x="213840" y="1397160"/>
          <a:ext cx="8457840" cy="219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1" name="CustomShape 3"/>
          <p:cNvSpPr/>
          <p:nvPr/>
        </p:nvSpPr>
        <p:spPr>
          <a:xfrm>
            <a:off x="685800" y="358560"/>
            <a:ext cx="8186760" cy="60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004077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 2017 ГОДУ ОБЪЕМ ПОСТАВОК СУРРОГАТНОГО ТОПЛИВА В ОМСКУЮ ОБЛАСТЬ Ж/Д ТРАНСПОРТОМ УВЕЛИЧИЛСЯ НА 29% В СРАВНЕНИИ С ФАКТОМ 2016 ГОДА</a:t>
            </a:r>
            <a:endParaRPr b="0" lang="ru-RU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52" name="Object 4"/>
          <p:cNvGraphicFramePr/>
          <p:nvPr/>
        </p:nvGraphicFramePr>
        <p:xfrm>
          <a:off x="762120" y="4229280"/>
          <a:ext cx="8028360" cy="2627640"/>
        </p:xfrm>
        <a:graphic>
          <a:graphicData uri="http://schemas.openxmlformats.org/presentationml/2006/ole">
            <p:oleObj progId="MSGraph.Chart.8" r:id="rId4" spid="">
              <p:embed/>
              <p:pic>
                <p:nvPicPr>
                  <p:cNvPr id="253" name="Объект 2" descr=""/>
                  <p:cNvPicPr/>
                  <p:nvPr/>
                </p:nvPicPr>
                <p:blipFill>
                  <a:blip r:embed="rId5"/>
                  <a:stretch/>
                </p:blipFill>
                <p:spPr>
                  <a:xfrm>
                    <a:off x="762120" y="4229280"/>
                    <a:ext cx="8028360" cy="262764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sp>
        <p:nvSpPr>
          <p:cNvPr id="254" name="Line 5"/>
          <p:cNvSpPr/>
          <p:nvPr/>
        </p:nvSpPr>
        <p:spPr>
          <a:xfrm>
            <a:off x="618480" y="3767760"/>
            <a:ext cx="291960" cy="360"/>
          </a:xfrm>
          <a:prstGeom prst="line">
            <a:avLst/>
          </a:prstGeom>
          <a:ln w="25560">
            <a:solidFill>
              <a:srgbClr val="2fb4e9"/>
            </a:solidFill>
            <a:custDash>
              <a:ds d="100000" sp="1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5" name="CustomShape 6"/>
          <p:cNvSpPr/>
          <p:nvPr/>
        </p:nvSpPr>
        <p:spPr>
          <a:xfrm>
            <a:off x="894600" y="3663360"/>
            <a:ext cx="435960" cy="22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2016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6" name="Line 7"/>
          <p:cNvSpPr/>
          <p:nvPr/>
        </p:nvSpPr>
        <p:spPr>
          <a:xfrm>
            <a:off x="1413720" y="3778920"/>
            <a:ext cx="288720" cy="360"/>
          </a:xfrm>
          <a:prstGeom prst="line">
            <a:avLst/>
          </a:prstGeom>
          <a:ln w="255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7" name="CustomShape 8"/>
          <p:cNvSpPr/>
          <p:nvPr/>
        </p:nvSpPr>
        <p:spPr>
          <a:xfrm>
            <a:off x="1748160" y="3658680"/>
            <a:ext cx="435960" cy="22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2017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8" name="CustomShape 9"/>
          <p:cNvSpPr/>
          <p:nvPr/>
        </p:nvSpPr>
        <p:spPr>
          <a:xfrm>
            <a:off x="972000" y="3308760"/>
            <a:ext cx="7560720" cy="348480"/>
          </a:xfrm>
          <a:prstGeom prst="rect">
            <a:avLst/>
          </a:prstGeom>
          <a:solidFill>
            <a:schemeClr val="bg1">
              <a:lumMod val="95000"/>
            </a:schemeClr>
          </a:solidFill>
          <a:ln w="12600">
            <a:solidFill>
              <a:schemeClr val="bg1">
                <a:lumMod val="9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9" name="CustomShape 10"/>
          <p:cNvSpPr/>
          <p:nvPr/>
        </p:nvSpPr>
        <p:spPr>
          <a:xfrm>
            <a:off x="1644480" y="3308760"/>
            <a:ext cx="430200" cy="36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>
              <a:lnSpc>
                <a:spcPct val="100000"/>
              </a:lnSpc>
            </a:pPr>
            <a:r>
              <a:rPr b="0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кв.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2017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0" name="CustomShape 11"/>
          <p:cNvSpPr/>
          <p:nvPr/>
        </p:nvSpPr>
        <p:spPr>
          <a:xfrm>
            <a:off x="3660120" y="3302640"/>
            <a:ext cx="430200" cy="36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>
              <a:lnSpc>
                <a:spcPct val="100000"/>
              </a:lnSpc>
            </a:pPr>
            <a:r>
              <a:rPr b="0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 кв.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2017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1" name="CustomShape 12"/>
          <p:cNvSpPr/>
          <p:nvPr/>
        </p:nvSpPr>
        <p:spPr>
          <a:xfrm>
            <a:off x="5548320" y="3308760"/>
            <a:ext cx="430200" cy="36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>
              <a:lnSpc>
                <a:spcPct val="100000"/>
              </a:lnSpc>
            </a:pPr>
            <a:r>
              <a:rPr b="0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 кв.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2017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2" name="CustomShape 13"/>
          <p:cNvSpPr/>
          <p:nvPr/>
        </p:nvSpPr>
        <p:spPr>
          <a:xfrm>
            <a:off x="7386120" y="3308760"/>
            <a:ext cx="430200" cy="36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>
              <a:lnSpc>
                <a:spcPct val="100000"/>
              </a:lnSpc>
            </a:pPr>
            <a:r>
              <a:rPr b="0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 кв.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2017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3" name="Line 14"/>
          <p:cNvSpPr/>
          <p:nvPr/>
        </p:nvSpPr>
        <p:spPr>
          <a:xfrm>
            <a:off x="959400" y="2492640"/>
            <a:ext cx="360" cy="74304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custDash>
              <a:ds d="1000000" sp="8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4" name="Line 15"/>
          <p:cNvSpPr/>
          <p:nvPr/>
        </p:nvSpPr>
        <p:spPr>
          <a:xfrm>
            <a:off x="2825280" y="2864160"/>
            <a:ext cx="360" cy="37224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custDash>
              <a:ds d="1000000" sp="8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5" name="Line 16"/>
          <p:cNvSpPr/>
          <p:nvPr/>
        </p:nvSpPr>
        <p:spPr>
          <a:xfrm>
            <a:off x="4736880" y="1942920"/>
            <a:ext cx="360" cy="114804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custDash>
              <a:ds d="1000000" sp="8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6" name="Line 17"/>
          <p:cNvSpPr/>
          <p:nvPr/>
        </p:nvSpPr>
        <p:spPr>
          <a:xfrm>
            <a:off x="6606000" y="2760480"/>
            <a:ext cx="360" cy="45216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custDash>
              <a:ds d="1000000" sp="8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7" name="Line 18"/>
          <p:cNvSpPr/>
          <p:nvPr/>
        </p:nvSpPr>
        <p:spPr>
          <a:xfrm>
            <a:off x="6622560" y="4222080"/>
            <a:ext cx="360" cy="1483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custDash>
              <a:ds d="1000000" sp="8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8" name="Line 19"/>
          <p:cNvSpPr/>
          <p:nvPr/>
        </p:nvSpPr>
        <p:spPr>
          <a:xfrm>
            <a:off x="4736880" y="4184280"/>
            <a:ext cx="360" cy="563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custDash>
              <a:ds d="1000000" sp="8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9" name="Line 20"/>
          <p:cNvSpPr/>
          <p:nvPr/>
        </p:nvSpPr>
        <p:spPr>
          <a:xfrm>
            <a:off x="2825280" y="4230720"/>
            <a:ext cx="360" cy="109728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custDash>
              <a:ds d="1000000" sp="8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0" name="Line 21"/>
          <p:cNvSpPr/>
          <p:nvPr/>
        </p:nvSpPr>
        <p:spPr>
          <a:xfrm>
            <a:off x="959400" y="4259520"/>
            <a:ext cx="360" cy="109728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custDash>
              <a:ds d="1000000" sp="8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1" name="CustomShape 22"/>
          <p:cNvSpPr/>
          <p:nvPr/>
        </p:nvSpPr>
        <p:spPr>
          <a:xfrm>
            <a:off x="972000" y="1084680"/>
            <a:ext cx="6941520" cy="27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b="1" lang="ru-RU" sz="1200" spc="-1" strike="noStrike">
                <a:solidFill>
                  <a:srgbClr val="183d7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Оборот суррогатного топлива Ж/Д транспортом в 2016-2017 гг. </a:t>
            </a:r>
            <a:endParaRPr b="0" lang="ru-RU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2" name="CustomShape 23"/>
          <p:cNvSpPr/>
          <p:nvPr/>
        </p:nvSpPr>
        <p:spPr>
          <a:xfrm>
            <a:off x="972000" y="3972240"/>
            <a:ext cx="5408280" cy="27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b="1" lang="ru-RU" sz="1200" spc="-1" strike="noStrike">
                <a:solidFill>
                  <a:srgbClr val="183d7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Отклонения от факта 2016г. поставок суррогатного топлива [тн]</a:t>
            </a:r>
            <a:endParaRPr b="0" lang="ru-RU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3" name="Line 24"/>
          <p:cNvSpPr/>
          <p:nvPr/>
        </p:nvSpPr>
        <p:spPr>
          <a:xfrm>
            <a:off x="8534160" y="4289040"/>
            <a:ext cx="360" cy="109728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custDash>
              <a:ds d="1000000" sp="8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4" name="Line 25"/>
          <p:cNvSpPr/>
          <p:nvPr/>
        </p:nvSpPr>
        <p:spPr>
          <a:xfrm>
            <a:off x="8532360" y="2864160"/>
            <a:ext cx="360" cy="36576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custDash>
              <a:ds d="1000000" sp="8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5" name="CustomShape 26"/>
          <p:cNvSpPr/>
          <p:nvPr/>
        </p:nvSpPr>
        <p:spPr>
          <a:xfrm>
            <a:off x="123480" y="528840"/>
            <a:ext cx="481320" cy="320760"/>
          </a:xfrm>
          <a:custGeom>
            <a:avLst/>
            <a:gdLst/>
            <a:ahLst/>
            <a:rect l="l" t="t" r="r" b="b"/>
            <a:pathLst>
              <a:path w="912" h="609">
                <a:moveTo>
                  <a:pt x="244" y="426"/>
                </a:moveTo>
                <a:lnTo>
                  <a:pt x="244" y="426"/>
                </a:lnTo>
                <a:lnTo>
                  <a:pt x="234" y="427"/>
                </a:lnTo>
                <a:lnTo>
                  <a:pt x="224" y="429"/>
                </a:lnTo>
                <a:lnTo>
                  <a:pt x="216" y="431"/>
                </a:lnTo>
                <a:lnTo>
                  <a:pt x="207" y="434"/>
                </a:lnTo>
                <a:lnTo>
                  <a:pt x="200" y="438"/>
                </a:lnTo>
                <a:lnTo>
                  <a:pt x="192" y="443"/>
                </a:lnTo>
                <a:lnTo>
                  <a:pt x="186" y="448"/>
                </a:lnTo>
                <a:lnTo>
                  <a:pt x="178" y="453"/>
                </a:lnTo>
                <a:lnTo>
                  <a:pt x="173" y="460"/>
                </a:lnTo>
                <a:lnTo>
                  <a:pt x="167" y="467"/>
                </a:lnTo>
                <a:lnTo>
                  <a:pt x="163" y="475"/>
                </a:lnTo>
                <a:lnTo>
                  <a:pt x="159" y="482"/>
                </a:lnTo>
                <a:lnTo>
                  <a:pt x="156" y="491"/>
                </a:lnTo>
                <a:lnTo>
                  <a:pt x="153" y="499"/>
                </a:lnTo>
                <a:lnTo>
                  <a:pt x="152" y="509"/>
                </a:lnTo>
                <a:lnTo>
                  <a:pt x="152" y="518"/>
                </a:lnTo>
                <a:lnTo>
                  <a:pt x="152" y="518"/>
                </a:lnTo>
                <a:lnTo>
                  <a:pt x="152" y="527"/>
                </a:lnTo>
                <a:lnTo>
                  <a:pt x="153" y="536"/>
                </a:lnTo>
                <a:lnTo>
                  <a:pt x="156" y="546"/>
                </a:lnTo>
                <a:lnTo>
                  <a:pt x="159" y="553"/>
                </a:lnTo>
                <a:lnTo>
                  <a:pt x="163" y="562"/>
                </a:lnTo>
                <a:lnTo>
                  <a:pt x="167" y="569"/>
                </a:lnTo>
                <a:lnTo>
                  <a:pt x="173" y="576"/>
                </a:lnTo>
                <a:lnTo>
                  <a:pt x="178" y="582"/>
                </a:lnTo>
                <a:lnTo>
                  <a:pt x="186" y="589"/>
                </a:lnTo>
                <a:lnTo>
                  <a:pt x="192" y="594"/>
                </a:lnTo>
                <a:lnTo>
                  <a:pt x="200" y="598"/>
                </a:lnTo>
                <a:lnTo>
                  <a:pt x="207" y="603"/>
                </a:lnTo>
                <a:lnTo>
                  <a:pt x="216" y="606"/>
                </a:lnTo>
                <a:lnTo>
                  <a:pt x="224" y="608"/>
                </a:lnTo>
                <a:lnTo>
                  <a:pt x="234" y="609"/>
                </a:lnTo>
                <a:lnTo>
                  <a:pt x="244" y="609"/>
                </a:lnTo>
                <a:lnTo>
                  <a:pt x="244" y="609"/>
                </a:lnTo>
                <a:lnTo>
                  <a:pt x="252" y="609"/>
                </a:lnTo>
                <a:lnTo>
                  <a:pt x="262" y="608"/>
                </a:lnTo>
                <a:lnTo>
                  <a:pt x="270" y="606"/>
                </a:lnTo>
                <a:lnTo>
                  <a:pt x="279" y="603"/>
                </a:lnTo>
                <a:lnTo>
                  <a:pt x="286" y="598"/>
                </a:lnTo>
                <a:lnTo>
                  <a:pt x="294" y="594"/>
                </a:lnTo>
                <a:lnTo>
                  <a:pt x="301" y="589"/>
                </a:lnTo>
                <a:lnTo>
                  <a:pt x="308" y="582"/>
                </a:lnTo>
                <a:lnTo>
                  <a:pt x="313" y="576"/>
                </a:lnTo>
                <a:lnTo>
                  <a:pt x="319" y="569"/>
                </a:lnTo>
                <a:lnTo>
                  <a:pt x="323" y="562"/>
                </a:lnTo>
                <a:lnTo>
                  <a:pt x="327" y="553"/>
                </a:lnTo>
                <a:lnTo>
                  <a:pt x="330" y="546"/>
                </a:lnTo>
                <a:lnTo>
                  <a:pt x="333" y="536"/>
                </a:lnTo>
                <a:lnTo>
                  <a:pt x="334" y="527"/>
                </a:lnTo>
                <a:lnTo>
                  <a:pt x="335" y="518"/>
                </a:lnTo>
                <a:lnTo>
                  <a:pt x="335" y="518"/>
                </a:lnTo>
                <a:lnTo>
                  <a:pt x="334" y="509"/>
                </a:lnTo>
                <a:lnTo>
                  <a:pt x="333" y="499"/>
                </a:lnTo>
                <a:lnTo>
                  <a:pt x="330" y="491"/>
                </a:lnTo>
                <a:lnTo>
                  <a:pt x="327" y="482"/>
                </a:lnTo>
                <a:lnTo>
                  <a:pt x="323" y="475"/>
                </a:lnTo>
                <a:lnTo>
                  <a:pt x="319" y="467"/>
                </a:lnTo>
                <a:lnTo>
                  <a:pt x="313" y="460"/>
                </a:lnTo>
                <a:lnTo>
                  <a:pt x="308" y="453"/>
                </a:lnTo>
                <a:lnTo>
                  <a:pt x="301" y="448"/>
                </a:lnTo>
                <a:lnTo>
                  <a:pt x="294" y="443"/>
                </a:lnTo>
                <a:lnTo>
                  <a:pt x="286" y="438"/>
                </a:lnTo>
                <a:lnTo>
                  <a:pt x="279" y="434"/>
                </a:lnTo>
                <a:lnTo>
                  <a:pt x="270" y="431"/>
                </a:lnTo>
                <a:lnTo>
                  <a:pt x="262" y="429"/>
                </a:lnTo>
                <a:lnTo>
                  <a:pt x="252" y="427"/>
                </a:lnTo>
                <a:lnTo>
                  <a:pt x="244" y="426"/>
                </a:lnTo>
                <a:lnTo>
                  <a:pt x="244" y="426"/>
                </a:lnTo>
                <a:close/>
                <a:moveTo>
                  <a:pt x="244" y="549"/>
                </a:moveTo>
                <a:lnTo>
                  <a:pt x="244" y="549"/>
                </a:lnTo>
                <a:lnTo>
                  <a:pt x="237" y="548"/>
                </a:lnTo>
                <a:lnTo>
                  <a:pt x="232" y="546"/>
                </a:lnTo>
                <a:lnTo>
                  <a:pt x="226" y="543"/>
                </a:lnTo>
                <a:lnTo>
                  <a:pt x="222" y="539"/>
                </a:lnTo>
                <a:lnTo>
                  <a:pt x="218" y="535"/>
                </a:lnTo>
                <a:lnTo>
                  <a:pt x="215" y="530"/>
                </a:lnTo>
                <a:lnTo>
                  <a:pt x="214" y="524"/>
                </a:lnTo>
                <a:lnTo>
                  <a:pt x="212" y="518"/>
                </a:lnTo>
                <a:lnTo>
                  <a:pt x="212" y="518"/>
                </a:lnTo>
                <a:lnTo>
                  <a:pt x="214" y="512"/>
                </a:lnTo>
                <a:lnTo>
                  <a:pt x="215" y="506"/>
                </a:lnTo>
                <a:lnTo>
                  <a:pt x="218" y="501"/>
                </a:lnTo>
                <a:lnTo>
                  <a:pt x="222" y="496"/>
                </a:lnTo>
                <a:lnTo>
                  <a:pt x="226" y="493"/>
                </a:lnTo>
                <a:lnTo>
                  <a:pt x="232" y="490"/>
                </a:lnTo>
                <a:lnTo>
                  <a:pt x="237" y="489"/>
                </a:lnTo>
                <a:lnTo>
                  <a:pt x="244" y="488"/>
                </a:lnTo>
                <a:lnTo>
                  <a:pt x="244" y="488"/>
                </a:lnTo>
                <a:lnTo>
                  <a:pt x="249" y="489"/>
                </a:lnTo>
                <a:lnTo>
                  <a:pt x="255" y="490"/>
                </a:lnTo>
                <a:lnTo>
                  <a:pt x="260" y="493"/>
                </a:lnTo>
                <a:lnTo>
                  <a:pt x="265" y="496"/>
                </a:lnTo>
                <a:lnTo>
                  <a:pt x="268" y="501"/>
                </a:lnTo>
                <a:lnTo>
                  <a:pt x="271" y="506"/>
                </a:lnTo>
                <a:lnTo>
                  <a:pt x="273" y="512"/>
                </a:lnTo>
                <a:lnTo>
                  <a:pt x="274" y="518"/>
                </a:lnTo>
                <a:lnTo>
                  <a:pt x="274" y="518"/>
                </a:lnTo>
                <a:lnTo>
                  <a:pt x="273" y="524"/>
                </a:lnTo>
                <a:lnTo>
                  <a:pt x="271" y="530"/>
                </a:lnTo>
                <a:lnTo>
                  <a:pt x="268" y="535"/>
                </a:lnTo>
                <a:lnTo>
                  <a:pt x="265" y="539"/>
                </a:lnTo>
                <a:lnTo>
                  <a:pt x="260" y="543"/>
                </a:lnTo>
                <a:lnTo>
                  <a:pt x="255" y="546"/>
                </a:lnTo>
                <a:lnTo>
                  <a:pt x="249" y="548"/>
                </a:lnTo>
                <a:lnTo>
                  <a:pt x="244" y="549"/>
                </a:lnTo>
                <a:lnTo>
                  <a:pt x="244" y="549"/>
                </a:lnTo>
                <a:close/>
                <a:moveTo>
                  <a:pt x="486" y="426"/>
                </a:moveTo>
                <a:lnTo>
                  <a:pt x="486" y="426"/>
                </a:lnTo>
                <a:lnTo>
                  <a:pt x="477" y="427"/>
                </a:lnTo>
                <a:lnTo>
                  <a:pt x="468" y="429"/>
                </a:lnTo>
                <a:lnTo>
                  <a:pt x="459" y="431"/>
                </a:lnTo>
                <a:lnTo>
                  <a:pt x="451" y="434"/>
                </a:lnTo>
                <a:lnTo>
                  <a:pt x="443" y="438"/>
                </a:lnTo>
                <a:lnTo>
                  <a:pt x="436" y="443"/>
                </a:lnTo>
                <a:lnTo>
                  <a:pt x="428" y="448"/>
                </a:lnTo>
                <a:lnTo>
                  <a:pt x="422" y="453"/>
                </a:lnTo>
                <a:lnTo>
                  <a:pt x="416" y="460"/>
                </a:lnTo>
                <a:lnTo>
                  <a:pt x="411" y="467"/>
                </a:lnTo>
                <a:lnTo>
                  <a:pt x="407" y="475"/>
                </a:lnTo>
                <a:lnTo>
                  <a:pt x="402" y="482"/>
                </a:lnTo>
                <a:lnTo>
                  <a:pt x="399" y="491"/>
                </a:lnTo>
                <a:lnTo>
                  <a:pt x="397" y="499"/>
                </a:lnTo>
                <a:lnTo>
                  <a:pt x="396" y="509"/>
                </a:lnTo>
                <a:lnTo>
                  <a:pt x="395" y="518"/>
                </a:lnTo>
                <a:lnTo>
                  <a:pt x="395" y="518"/>
                </a:lnTo>
                <a:lnTo>
                  <a:pt x="396" y="527"/>
                </a:lnTo>
                <a:lnTo>
                  <a:pt x="397" y="536"/>
                </a:lnTo>
                <a:lnTo>
                  <a:pt x="399" y="546"/>
                </a:lnTo>
                <a:lnTo>
                  <a:pt x="402" y="553"/>
                </a:lnTo>
                <a:lnTo>
                  <a:pt x="407" y="562"/>
                </a:lnTo>
                <a:lnTo>
                  <a:pt x="411" y="569"/>
                </a:lnTo>
                <a:lnTo>
                  <a:pt x="416" y="576"/>
                </a:lnTo>
                <a:lnTo>
                  <a:pt x="422" y="582"/>
                </a:lnTo>
                <a:lnTo>
                  <a:pt x="428" y="589"/>
                </a:lnTo>
                <a:lnTo>
                  <a:pt x="436" y="594"/>
                </a:lnTo>
                <a:lnTo>
                  <a:pt x="443" y="598"/>
                </a:lnTo>
                <a:lnTo>
                  <a:pt x="451" y="603"/>
                </a:lnTo>
                <a:lnTo>
                  <a:pt x="459" y="606"/>
                </a:lnTo>
                <a:lnTo>
                  <a:pt x="468" y="608"/>
                </a:lnTo>
                <a:lnTo>
                  <a:pt x="477" y="609"/>
                </a:lnTo>
                <a:lnTo>
                  <a:pt x="486" y="609"/>
                </a:lnTo>
                <a:lnTo>
                  <a:pt x="486" y="609"/>
                </a:lnTo>
                <a:lnTo>
                  <a:pt x="496" y="609"/>
                </a:lnTo>
                <a:lnTo>
                  <a:pt x="505" y="608"/>
                </a:lnTo>
                <a:lnTo>
                  <a:pt x="514" y="606"/>
                </a:lnTo>
                <a:lnTo>
                  <a:pt x="521" y="603"/>
                </a:lnTo>
                <a:lnTo>
                  <a:pt x="530" y="598"/>
                </a:lnTo>
                <a:lnTo>
                  <a:pt x="538" y="594"/>
                </a:lnTo>
                <a:lnTo>
                  <a:pt x="544" y="589"/>
                </a:lnTo>
                <a:lnTo>
                  <a:pt x="550" y="582"/>
                </a:lnTo>
                <a:lnTo>
                  <a:pt x="557" y="576"/>
                </a:lnTo>
                <a:lnTo>
                  <a:pt x="562" y="569"/>
                </a:lnTo>
                <a:lnTo>
                  <a:pt x="567" y="562"/>
                </a:lnTo>
                <a:lnTo>
                  <a:pt x="571" y="553"/>
                </a:lnTo>
                <a:lnTo>
                  <a:pt x="574" y="546"/>
                </a:lnTo>
                <a:lnTo>
                  <a:pt x="576" y="536"/>
                </a:lnTo>
                <a:lnTo>
                  <a:pt x="577" y="527"/>
                </a:lnTo>
                <a:lnTo>
                  <a:pt x="577" y="518"/>
                </a:lnTo>
                <a:lnTo>
                  <a:pt x="577" y="518"/>
                </a:lnTo>
                <a:lnTo>
                  <a:pt x="577" y="509"/>
                </a:lnTo>
                <a:lnTo>
                  <a:pt x="576" y="499"/>
                </a:lnTo>
                <a:lnTo>
                  <a:pt x="574" y="491"/>
                </a:lnTo>
                <a:lnTo>
                  <a:pt x="571" y="482"/>
                </a:lnTo>
                <a:lnTo>
                  <a:pt x="567" y="475"/>
                </a:lnTo>
                <a:lnTo>
                  <a:pt x="562" y="467"/>
                </a:lnTo>
                <a:lnTo>
                  <a:pt x="557" y="460"/>
                </a:lnTo>
                <a:lnTo>
                  <a:pt x="550" y="453"/>
                </a:lnTo>
                <a:lnTo>
                  <a:pt x="544" y="448"/>
                </a:lnTo>
                <a:lnTo>
                  <a:pt x="538" y="443"/>
                </a:lnTo>
                <a:lnTo>
                  <a:pt x="530" y="438"/>
                </a:lnTo>
                <a:lnTo>
                  <a:pt x="521" y="434"/>
                </a:lnTo>
                <a:lnTo>
                  <a:pt x="514" y="431"/>
                </a:lnTo>
                <a:lnTo>
                  <a:pt x="505" y="429"/>
                </a:lnTo>
                <a:lnTo>
                  <a:pt x="496" y="427"/>
                </a:lnTo>
                <a:lnTo>
                  <a:pt x="486" y="426"/>
                </a:lnTo>
                <a:lnTo>
                  <a:pt x="486" y="426"/>
                </a:lnTo>
                <a:close/>
                <a:moveTo>
                  <a:pt x="486" y="549"/>
                </a:moveTo>
                <a:lnTo>
                  <a:pt x="486" y="549"/>
                </a:lnTo>
                <a:lnTo>
                  <a:pt x="481" y="548"/>
                </a:lnTo>
                <a:lnTo>
                  <a:pt x="474" y="546"/>
                </a:lnTo>
                <a:lnTo>
                  <a:pt x="470" y="543"/>
                </a:lnTo>
                <a:lnTo>
                  <a:pt x="465" y="539"/>
                </a:lnTo>
                <a:lnTo>
                  <a:pt x="461" y="535"/>
                </a:lnTo>
                <a:lnTo>
                  <a:pt x="458" y="530"/>
                </a:lnTo>
                <a:lnTo>
                  <a:pt x="457" y="524"/>
                </a:lnTo>
                <a:lnTo>
                  <a:pt x="456" y="518"/>
                </a:lnTo>
                <a:lnTo>
                  <a:pt x="456" y="518"/>
                </a:lnTo>
                <a:lnTo>
                  <a:pt x="457" y="512"/>
                </a:lnTo>
                <a:lnTo>
                  <a:pt x="458" y="506"/>
                </a:lnTo>
                <a:lnTo>
                  <a:pt x="461" y="501"/>
                </a:lnTo>
                <a:lnTo>
                  <a:pt x="465" y="496"/>
                </a:lnTo>
                <a:lnTo>
                  <a:pt x="470" y="493"/>
                </a:lnTo>
                <a:lnTo>
                  <a:pt x="474" y="490"/>
                </a:lnTo>
                <a:lnTo>
                  <a:pt x="481" y="489"/>
                </a:lnTo>
                <a:lnTo>
                  <a:pt x="486" y="488"/>
                </a:lnTo>
                <a:lnTo>
                  <a:pt x="486" y="488"/>
                </a:lnTo>
                <a:lnTo>
                  <a:pt x="492" y="489"/>
                </a:lnTo>
                <a:lnTo>
                  <a:pt x="498" y="490"/>
                </a:lnTo>
                <a:lnTo>
                  <a:pt x="503" y="493"/>
                </a:lnTo>
                <a:lnTo>
                  <a:pt x="508" y="496"/>
                </a:lnTo>
                <a:lnTo>
                  <a:pt x="512" y="501"/>
                </a:lnTo>
                <a:lnTo>
                  <a:pt x="514" y="506"/>
                </a:lnTo>
                <a:lnTo>
                  <a:pt x="516" y="512"/>
                </a:lnTo>
                <a:lnTo>
                  <a:pt x="517" y="518"/>
                </a:lnTo>
                <a:lnTo>
                  <a:pt x="517" y="518"/>
                </a:lnTo>
                <a:lnTo>
                  <a:pt x="516" y="524"/>
                </a:lnTo>
                <a:lnTo>
                  <a:pt x="514" y="530"/>
                </a:lnTo>
                <a:lnTo>
                  <a:pt x="512" y="535"/>
                </a:lnTo>
                <a:lnTo>
                  <a:pt x="508" y="539"/>
                </a:lnTo>
                <a:lnTo>
                  <a:pt x="503" y="543"/>
                </a:lnTo>
                <a:lnTo>
                  <a:pt x="498" y="546"/>
                </a:lnTo>
                <a:lnTo>
                  <a:pt x="492" y="548"/>
                </a:lnTo>
                <a:lnTo>
                  <a:pt x="486" y="549"/>
                </a:lnTo>
                <a:lnTo>
                  <a:pt x="486" y="549"/>
                </a:lnTo>
                <a:close/>
                <a:moveTo>
                  <a:pt x="730" y="426"/>
                </a:moveTo>
                <a:lnTo>
                  <a:pt x="730" y="426"/>
                </a:lnTo>
                <a:lnTo>
                  <a:pt x="720" y="427"/>
                </a:lnTo>
                <a:lnTo>
                  <a:pt x="711" y="429"/>
                </a:lnTo>
                <a:lnTo>
                  <a:pt x="703" y="431"/>
                </a:lnTo>
                <a:lnTo>
                  <a:pt x="694" y="434"/>
                </a:lnTo>
                <a:lnTo>
                  <a:pt x="687" y="438"/>
                </a:lnTo>
                <a:lnTo>
                  <a:pt x="679" y="443"/>
                </a:lnTo>
                <a:lnTo>
                  <a:pt x="672" y="448"/>
                </a:lnTo>
                <a:lnTo>
                  <a:pt x="665" y="453"/>
                </a:lnTo>
                <a:lnTo>
                  <a:pt x="660" y="460"/>
                </a:lnTo>
                <a:lnTo>
                  <a:pt x="654" y="467"/>
                </a:lnTo>
                <a:lnTo>
                  <a:pt x="649" y="475"/>
                </a:lnTo>
                <a:lnTo>
                  <a:pt x="646" y="482"/>
                </a:lnTo>
                <a:lnTo>
                  <a:pt x="643" y="491"/>
                </a:lnTo>
                <a:lnTo>
                  <a:pt x="641" y="499"/>
                </a:lnTo>
                <a:lnTo>
                  <a:pt x="639" y="509"/>
                </a:lnTo>
                <a:lnTo>
                  <a:pt x="638" y="518"/>
                </a:lnTo>
                <a:lnTo>
                  <a:pt x="638" y="518"/>
                </a:lnTo>
                <a:lnTo>
                  <a:pt x="639" y="527"/>
                </a:lnTo>
                <a:lnTo>
                  <a:pt x="641" y="536"/>
                </a:lnTo>
                <a:lnTo>
                  <a:pt x="643" y="546"/>
                </a:lnTo>
                <a:lnTo>
                  <a:pt x="646" y="553"/>
                </a:lnTo>
                <a:lnTo>
                  <a:pt x="649" y="562"/>
                </a:lnTo>
                <a:lnTo>
                  <a:pt x="654" y="569"/>
                </a:lnTo>
                <a:lnTo>
                  <a:pt x="660" y="576"/>
                </a:lnTo>
                <a:lnTo>
                  <a:pt x="665" y="582"/>
                </a:lnTo>
                <a:lnTo>
                  <a:pt x="672" y="589"/>
                </a:lnTo>
                <a:lnTo>
                  <a:pt x="679" y="594"/>
                </a:lnTo>
                <a:lnTo>
                  <a:pt x="687" y="598"/>
                </a:lnTo>
                <a:lnTo>
                  <a:pt x="694" y="603"/>
                </a:lnTo>
                <a:lnTo>
                  <a:pt x="703" y="606"/>
                </a:lnTo>
                <a:lnTo>
                  <a:pt x="711" y="608"/>
                </a:lnTo>
                <a:lnTo>
                  <a:pt x="720" y="609"/>
                </a:lnTo>
                <a:lnTo>
                  <a:pt x="730" y="609"/>
                </a:lnTo>
                <a:lnTo>
                  <a:pt x="730" y="609"/>
                </a:lnTo>
                <a:lnTo>
                  <a:pt x="739" y="609"/>
                </a:lnTo>
                <a:lnTo>
                  <a:pt x="748" y="608"/>
                </a:lnTo>
                <a:lnTo>
                  <a:pt x="756" y="606"/>
                </a:lnTo>
                <a:lnTo>
                  <a:pt x="765" y="603"/>
                </a:lnTo>
                <a:lnTo>
                  <a:pt x="774" y="598"/>
                </a:lnTo>
                <a:lnTo>
                  <a:pt x="781" y="594"/>
                </a:lnTo>
                <a:lnTo>
                  <a:pt x="788" y="589"/>
                </a:lnTo>
                <a:lnTo>
                  <a:pt x="794" y="582"/>
                </a:lnTo>
                <a:lnTo>
                  <a:pt x="800" y="576"/>
                </a:lnTo>
                <a:lnTo>
                  <a:pt x="806" y="569"/>
                </a:lnTo>
                <a:lnTo>
                  <a:pt x="810" y="562"/>
                </a:lnTo>
                <a:lnTo>
                  <a:pt x="813" y="553"/>
                </a:lnTo>
                <a:lnTo>
                  <a:pt x="817" y="546"/>
                </a:lnTo>
                <a:lnTo>
                  <a:pt x="819" y="536"/>
                </a:lnTo>
                <a:lnTo>
                  <a:pt x="821" y="527"/>
                </a:lnTo>
                <a:lnTo>
                  <a:pt x="821" y="518"/>
                </a:lnTo>
                <a:lnTo>
                  <a:pt x="821" y="518"/>
                </a:lnTo>
                <a:lnTo>
                  <a:pt x="821" y="509"/>
                </a:lnTo>
                <a:lnTo>
                  <a:pt x="819" y="499"/>
                </a:lnTo>
                <a:lnTo>
                  <a:pt x="817" y="491"/>
                </a:lnTo>
                <a:lnTo>
                  <a:pt x="813" y="482"/>
                </a:lnTo>
                <a:lnTo>
                  <a:pt x="810" y="475"/>
                </a:lnTo>
                <a:lnTo>
                  <a:pt x="806" y="467"/>
                </a:lnTo>
                <a:lnTo>
                  <a:pt x="800" y="460"/>
                </a:lnTo>
                <a:lnTo>
                  <a:pt x="794" y="453"/>
                </a:lnTo>
                <a:lnTo>
                  <a:pt x="788" y="448"/>
                </a:lnTo>
                <a:lnTo>
                  <a:pt x="781" y="443"/>
                </a:lnTo>
                <a:lnTo>
                  <a:pt x="774" y="438"/>
                </a:lnTo>
                <a:lnTo>
                  <a:pt x="765" y="434"/>
                </a:lnTo>
                <a:lnTo>
                  <a:pt x="756" y="431"/>
                </a:lnTo>
                <a:lnTo>
                  <a:pt x="748" y="429"/>
                </a:lnTo>
                <a:lnTo>
                  <a:pt x="739" y="427"/>
                </a:lnTo>
                <a:lnTo>
                  <a:pt x="730" y="426"/>
                </a:lnTo>
                <a:lnTo>
                  <a:pt x="730" y="426"/>
                </a:lnTo>
                <a:close/>
                <a:moveTo>
                  <a:pt x="730" y="549"/>
                </a:moveTo>
                <a:lnTo>
                  <a:pt x="730" y="549"/>
                </a:lnTo>
                <a:lnTo>
                  <a:pt x="723" y="548"/>
                </a:lnTo>
                <a:lnTo>
                  <a:pt x="718" y="546"/>
                </a:lnTo>
                <a:lnTo>
                  <a:pt x="712" y="543"/>
                </a:lnTo>
                <a:lnTo>
                  <a:pt x="708" y="539"/>
                </a:lnTo>
                <a:lnTo>
                  <a:pt x="705" y="535"/>
                </a:lnTo>
                <a:lnTo>
                  <a:pt x="702" y="530"/>
                </a:lnTo>
                <a:lnTo>
                  <a:pt x="700" y="524"/>
                </a:lnTo>
                <a:lnTo>
                  <a:pt x="700" y="518"/>
                </a:lnTo>
                <a:lnTo>
                  <a:pt x="700" y="518"/>
                </a:lnTo>
                <a:lnTo>
                  <a:pt x="700" y="512"/>
                </a:lnTo>
                <a:lnTo>
                  <a:pt x="702" y="506"/>
                </a:lnTo>
                <a:lnTo>
                  <a:pt x="705" y="501"/>
                </a:lnTo>
                <a:lnTo>
                  <a:pt x="708" y="496"/>
                </a:lnTo>
                <a:lnTo>
                  <a:pt x="712" y="493"/>
                </a:lnTo>
                <a:lnTo>
                  <a:pt x="718" y="490"/>
                </a:lnTo>
                <a:lnTo>
                  <a:pt x="723" y="489"/>
                </a:lnTo>
                <a:lnTo>
                  <a:pt x="730" y="488"/>
                </a:lnTo>
                <a:lnTo>
                  <a:pt x="730" y="488"/>
                </a:lnTo>
                <a:lnTo>
                  <a:pt x="736" y="489"/>
                </a:lnTo>
                <a:lnTo>
                  <a:pt x="741" y="490"/>
                </a:lnTo>
                <a:lnTo>
                  <a:pt x="747" y="493"/>
                </a:lnTo>
                <a:lnTo>
                  <a:pt x="751" y="496"/>
                </a:lnTo>
                <a:lnTo>
                  <a:pt x="755" y="501"/>
                </a:lnTo>
                <a:lnTo>
                  <a:pt x="757" y="506"/>
                </a:lnTo>
                <a:lnTo>
                  <a:pt x="760" y="512"/>
                </a:lnTo>
                <a:lnTo>
                  <a:pt x="760" y="518"/>
                </a:lnTo>
                <a:lnTo>
                  <a:pt x="760" y="518"/>
                </a:lnTo>
                <a:lnTo>
                  <a:pt x="760" y="524"/>
                </a:lnTo>
                <a:lnTo>
                  <a:pt x="757" y="530"/>
                </a:lnTo>
                <a:lnTo>
                  <a:pt x="755" y="535"/>
                </a:lnTo>
                <a:lnTo>
                  <a:pt x="751" y="539"/>
                </a:lnTo>
                <a:lnTo>
                  <a:pt x="747" y="543"/>
                </a:lnTo>
                <a:lnTo>
                  <a:pt x="741" y="546"/>
                </a:lnTo>
                <a:lnTo>
                  <a:pt x="736" y="548"/>
                </a:lnTo>
                <a:lnTo>
                  <a:pt x="730" y="549"/>
                </a:lnTo>
                <a:lnTo>
                  <a:pt x="730" y="549"/>
                </a:lnTo>
                <a:close/>
                <a:moveTo>
                  <a:pt x="304" y="61"/>
                </a:moveTo>
                <a:lnTo>
                  <a:pt x="156" y="61"/>
                </a:lnTo>
                <a:lnTo>
                  <a:pt x="156" y="91"/>
                </a:lnTo>
                <a:lnTo>
                  <a:pt x="304" y="91"/>
                </a:lnTo>
                <a:lnTo>
                  <a:pt x="304" y="61"/>
                </a:lnTo>
                <a:close/>
                <a:moveTo>
                  <a:pt x="486" y="396"/>
                </a:moveTo>
                <a:lnTo>
                  <a:pt x="486" y="396"/>
                </a:lnTo>
                <a:lnTo>
                  <a:pt x="503" y="397"/>
                </a:lnTo>
                <a:lnTo>
                  <a:pt x="518" y="401"/>
                </a:lnTo>
                <a:lnTo>
                  <a:pt x="533" y="406"/>
                </a:lnTo>
                <a:lnTo>
                  <a:pt x="547" y="412"/>
                </a:lnTo>
                <a:lnTo>
                  <a:pt x="547" y="214"/>
                </a:lnTo>
                <a:lnTo>
                  <a:pt x="456" y="214"/>
                </a:lnTo>
                <a:lnTo>
                  <a:pt x="456" y="153"/>
                </a:lnTo>
                <a:lnTo>
                  <a:pt x="395" y="153"/>
                </a:lnTo>
                <a:lnTo>
                  <a:pt x="395" y="214"/>
                </a:lnTo>
                <a:lnTo>
                  <a:pt x="269" y="214"/>
                </a:lnTo>
                <a:lnTo>
                  <a:pt x="269" y="91"/>
                </a:lnTo>
                <a:lnTo>
                  <a:pt x="187" y="91"/>
                </a:lnTo>
                <a:lnTo>
                  <a:pt x="187" y="214"/>
                </a:lnTo>
                <a:lnTo>
                  <a:pt x="82" y="214"/>
                </a:lnTo>
                <a:lnTo>
                  <a:pt x="61" y="335"/>
                </a:lnTo>
                <a:lnTo>
                  <a:pt x="82" y="455"/>
                </a:lnTo>
                <a:lnTo>
                  <a:pt x="0" y="579"/>
                </a:lnTo>
                <a:lnTo>
                  <a:pt x="121" y="579"/>
                </a:lnTo>
                <a:lnTo>
                  <a:pt x="121" y="518"/>
                </a:lnTo>
                <a:lnTo>
                  <a:pt x="121" y="518"/>
                </a:lnTo>
                <a:lnTo>
                  <a:pt x="121" y="518"/>
                </a:lnTo>
                <a:lnTo>
                  <a:pt x="122" y="506"/>
                </a:lnTo>
                <a:lnTo>
                  <a:pt x="124" y="493"/>
                </a:lnTo>
                <a:lnTo>
                  <a:pt x="127" y="482"/>
                </a:lnTo>
                <a:lnTo>
                  <a:pt x="131" y="470"/>
                </a:lnTo>
                <a:lnTo>
                  <a:pt x="136" y="460"/>
                </a:lnTo>
                <a:lnTo>
                  <a:pt x="143" y="450"/>
                </a:lnTo>
                <a:lnTo>
                  <a:pt x="149" y="440"/>
                </a:lnTo>
                <a:lnTo>
                  <a:pt x="157" y="432"/>
                </a:lnTo>
                <a:lnTo>
                  <a:pt x="165" y="424"/>
                </a:lnTo>
                <a:lnTo>
                  <a:pt x="175" y="417"/>
                </a:lnTo>
                <a:lnTo>
                  <a:pt x="186" y="411"/>
                </a:lnTo>
                <a:lnTo>
                  <a:pt x="195" y="406"/>
                </a:lnTo>
                <a:lnTo>
                  <a:pt x="207" y="402"/>
                </a:lnTo>
                <a:lnTo>
                  <a:pt x="219" y="398"/>
                </a:lnTo>
                <a:lnTo>
                  <a:pt x="231" y="396"/>
                </a:lnTo>
                <a:lnTo>
                  <a:pt x="244" y="396"/>
                </a:lnTo>
                <a:lnTo>
                  <a:pt x="244" y="396"/>
                </a:lnTo>
                <a:lnTo>
                  <a:pt x="253" y="396"/>
                </a:lnTo>
                <a:lnTo>
                  <a:pt x="264" y="398"/>
                </a:lnTo>
                <a:lnTo>
                  <a:pt x="274" y="401"/>
                </a:lnTo>
                <a:lnTo>
                  <a:pt x="283" y="403"/>
                </a:lnTo>
                <a:lnTo>
                  <a:pt x="293" y="407"/>
                </a:lnTo>
                <a:lnTo>
                  <a:pt x="301" y="411"/>
                </a:lnTo>
                <a:lnTo>
                  <a:pt x="310" y="417"/>
                </a:lnTo>
                <a:lnTo>
                  <a:pt x="319" y="422"/>
                </a:lnTo>
                <a:lnTo>
                  <a:pt x="326" y="429"/>
                </a:lnTo>
                <a:lnTo>
                  <a:pt x="333" y="436"/>
                </a:lnTo>
                <a:lnTo>
                  <a:pt x="339" y="444"/>
                </a:lnTo>
                <a:lnTo>
                  <a:pt x="344" y="451"/>
                </a:lnTo>
                <a:lnTo>
                  <a:pt x="350" y="460"/>
                </a:lnTo>
                <a:lnTo>
                  <a:pt x="354" y="468"/>
                </a:lnTo>
                <a:lnTo>
                  <a:pt x="358" y="478"/>
                </a:lnTo>
                <a:lnTo>
                  <a:pt x="361" y="488"/>
                </a:lnTo>
                <a:lnTo>
                  <a:pt x="369" y="488"/>
                </a:lnTo>
                <a:lnTo>
                  <a:pt x="369" y="488"/>
                </a:lnTo>
                <a:lnTo>
                  <a:pt x="371" y="478"/>
                </a:lnTo>
                <a:lnTo>
                  <a:pt x="376" y="468"/>
                </a:lnTo>
                <a:lnTo>
                  <a:pt x="380" y="460"/>
                </a:lnTo>
                <a:lnTo>
                  <a:pt x="385" y="451"/>
                </a:lnTo>
                <a:lnTo>
                  <a:pt x="391" y="444"/>
                </a:lnTo>
                <a:lnTo>
                  <a:pt x="397" y="436"/>
                </a:lnTo>
                <a:lnTo>
                  <a:pt x="403" y="429"/>
                </a:lnTo>
                <a:lnTo>
                  <a:pt x="411" y="422"/>
                </a:lnTo>
                <a:lnTo>
                  <a:pt x="420" y="417"/>
                </a:lnTo>
                <a:lnTo>
                  <a:pt x="428" y="411"/>
                </a:lnTo>
                <a:lnTo>
                  <a:pt x="437" y="407"/>
                </a:lnTo>
                <a:lnTo>
                  <a:pt x="446" y="403"/>
                </a:lnTo>
                <a:lnTo>
                  <a:pt x="456" y="401"/>
                </a:lnTo>
                <a:lnTo>
                  <a:pt x="466" y="398"/>
                </a:lnTo>
                <a:lnTo>
                  <a:pt x="476" y="396"/>
                </a:lnTo>
                <a:lnTo>
                  <a:pt x="486" y="396"/>
                </a:lnTo>
                <a:lnTo>
                  <a:pt x="486" y="396"/>
                </a:lnTo>
                <a:close/>
                <a:moveTo>
                  <a:pt x="882" y="458"/>
                </a:moveTo>
                <a:lnTo>
                  <a:pt x="882" y="153"/>
                </a:lnTo>
                <a:lnTo>
                  <a:pt x="821" y="153"/>
                </a:lnTo>
                <a:lnTo>
                  <a:pt x="821" y="214"/>
                </a:lnTo>
                <a:lnTo>
                  <a:pt x="760" y="214"/>
                </a:lnTo>
                <a:lnTo>
                  <a:pt x="760" y="61"/>
                </a:lnTo>
                <a:lnTo>
                  <a:pt x="882" y="61"/>
                </a:lnTo>
                <a:lnTo>
                  <a:pt x="882" y="0"/>
                </a:lnTo>
                <a:lnTo>
                  <a:pt x="547" y="0"/>
                </a:lnTo>
                <a:lnTo>
                  <a:pt x="547" y="61"/>
                </a:lnTo>
                <a:lnTo>
                  <a:pt x="577" y="61"/>
                </a:lnTo>
                <a:lnTo>
                  <a:pt x="577" y="437"/>
                </a:lnTo>
                <a:lnTo>
                  <a:pt x="577" y="437"/>
                </a:lnTo>
                <a:lnTo>
                  <a:pt x="587" y="449"/>
                </a:lnTo>
                <a:lnTo>
                  <a:pt x="593" y="461"/>
                </a:lnTo>
                <a:lnTo>
                  <a:pt x="600" y="474"/>
                </a:lnTo>
                <a:lnTo>
                  <a:pt x="604" y="488"/>
                </a:lnTo>
                <a:lnTo>
                  <a:pt x="612" y="488"/>
                </a:lnTo>
                <a:lnTo>
                  <a:pt x="612" y="488"/>
                </a:lnTo>
                <a:lnTo>
                  <a:pt x="615" y="478"/>
                </a:lnTo>
                <a:lnTo>
                  <a:pt x="618" y="468"/>
                </a:lnTo>
                <a:lnTo>
                  <a:pt x="623" y="460"/>
                </a:lnTo>
                <a:lnTo>
                  <a:pt x="628" y="451"/>
                </a:lnTo>
                <a:lnTo>
                  <a:pt x="634" y="444"/>
                </a:lnTo>
                <a:lnTo>
                  <a:pt x="641" y="436"/>
                </a:lnTo>
                <a:lnTo>
                  <a:pt x="647" y="429"/>
                </a:lnTo>
                <a:lnTo>
                  <a:pt x="654" y="422"/>
                </a:lnTo>
                <a:lnTo>
                  <a:pt x="663" y="417"/>
                </a:lnTo>
                <a:lnTo>
                  <a:pt x="671" y="411"/>
                </a:lnTo>
                <a:lnTo>
                  <a:pt x="680" y="407"/>
                </a:lnTo>
                <a:lnTo>
                  <a:pt x="689" y="403"/>
                </a:lnTo>
                <a:lnTo>
                  <a:pt x="698" y="401"/>
                </a:lnTo>
                <a:lnTo>
                  <a:pt x="709" y="398"/>
                </a:lnTo>
                <a:lnTo>
                  <a:pt x="719" y="396"/>
                </a:lnTo>
                <a:lnTo>
                  <a:pt x="730" y="396"/>
                </a:lnTo>
                <a:lnTo>
                  <a:pt x="730" y="396"/>
                </a:lnTo>
                <a:lnTo>
                  <a:pt x="742" y="396"/>
                </a:lnTo>
                <a:lnTo>
                  <a:pt x="754" y="398"/>
                </a:lnTo>
                <a:lnTo>
                  <a:pt x="766" y="402"/>
                </a:lnTo>
                <a:lnTo>
                  <a:pt x="777" y="406"/>
                </a:lnTo>
                <a:lnTo>
                  <a:pt x="788" y="411"/>
                </a:lnTo>
                <a:lnTo>
                  <a:pt x="798" y="417"/>
                </a:lnTo>
                <a:lnTo>
                  <a:pt x="807" y="424"/>
                </a:lnTo>
                <a:lnTo>
                  <a:pt x="815" y="432"/>
                </a:lnTo>
                <a:lnTo>
                  <a:pt x="824" y="440"/>
                </a:lnTo>
                <a:lnTo>
                  <a:pt x="830" y="450"/>
                </a:lnTo>
                <a:lnTo>
                  <a:pt x="837" y="460"/>
                </a:lnTo>
                <a:lnTo>
                  <a:pt x="842" y="470"/>
                </a:lnTo>
                <a:lnTo>
                  <a:pt x="845" y="482"/>
                </a:lnTo>
                <a:lnTo>
                  <a:pt x="849" y="493"/>
                </a:lnTo>
                <a:lnTo>
                  <a:pt x="851" y="506"/>
                </a:lnTo>
                <a:lnTo>
                  <a:pt x="852" y="518"/>
                </a:lnTo>
                <a:lnTo>
                  <a:pt x="912" y="518"/>
                </a:lnTo>
                <a:lnTo>
                  <a:pt x="912" y="458"/>
                </a:lnTo>
                <a:lnTo>
                  <a:pt x="882" y="458"/>
                </a:lnTo>
                <a:close/>
                <a:moveTo>
                  <a:pt x="700" y="214"/>
                </a:moveTo>
                <a:lnTo>
                  <a:pt x="638" y="214"/>
                </a:lnTo>
                <a:lnTo>
                  <a:pt x="638" y="61"/>
                </a:lnTo>
                <a:lnTo>
                  <a:pt x="700" y="61"/>
                </a:lnTo>
                <a:lnTo>
                  <a:pt x="700" y="214"/>
                </a:lnTo>
                <a:close/>
              </a:path>
            </a:pathLst>
          </a:custGeom>
          <a:solidFill>
            <a:srgbClr val="25406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" name="Object 1"/>
          <p:cNvGraphicFramePr/>
          <p:nvPr/>
        </p:nvGraphicFramePr>
        <p:xfrm>
          <a:off x="1440" y="1440"/>
          <a:ext cx="360" cy="360"/>
        </p:xfrm>
        <a:graphic>
          <a:graphicData uri="http://schemas.openxmlformats.org/presentationml/2006/ole">
            <p:oleObj r:id="rId1" spid="">
              <p:embed/>
              <p:pic>
                <p:nvPicPr>
                  <p:cNvPr id="277" name="Объект 15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1440" y="1440"/>
                    <a:ext cx="360" cy="36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sp>
        <p:nvSpPr>
          <p:cNvPr id="278" name="CustomShape 2" hidden="1"/>
          <p:cNvSpPr/>
          <p:nvPr/>
        </p:nvSpPr>
        <p:spPr>
          <a:xfrm>
            <a:off x="0" y="0"/>
            <a:ext cx="157320" cy="157320"/>
          </a:xfrm>
          <a:prstGeom prst="rect">
            <a:avLst/>
          </a:prstGeom>
          <a:solidFill>
            <a:srgbClr val="ffffff"/>
          </a:solidFill>
          <a:ln w="12600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9" name="CustomShape 3"/>
          <p:cNvSpPr/>
          <p:nvPr/>
        </p:nvSpPr>
        <p:spPr>
          <a:xfrm>
            <a:off x="5801040" y="1673640"/>
            <a:ext cx="3166920" cy="4677840"/>
          </a:xfrm>
          <a:prstGeom prst="rect">
            <a:avLst/>
          </a:prstGeom>
          <a:solidFill>
            <a:srgbClr val="eff9ff">
              <a:alpha val="54000"/>
            </a:srgb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0" name="CustomShape 4"/>
          <p:cNvSpPr/>
          <p:nvPr/>
        </p:nvSpPr>
        <p:spPr>
          <a:xfrm>
            <a:off x="799920" y="358560"/>
            <a:ext cx="8072280" cy="60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0" lang="ru-RU" sz="1600" spc="-1" strike="noStrike" cap="all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 2017 г. объем Поставки СУРРОГАТНОГО ТОПЛИВА автотранспортом составил 65 тыс. т</a:t>
            </a:r>
            <a:endParaRPr b="0" lang="ru-RU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1" name="CustomShape 5"/>
          <p:cNvSpPr/>
          <p:nvPr/>
        </p:nvSpPr>
        <p:spPr>
          <a:xfrm>
            <a:off x="155880" y="6642720"/>
            <a:ext cx="422136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ru-RU" sz="800" spc="-1" strike="noStrike">
                <a:solidFill>
                  <a:srgbClr val="25406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* Экспертная оценка поставки суррогатного топлива в Омскую область автотранспортом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2" name="CustomShape 6"/>
          <p:cNvSpPr/>
          <p:nvPr/>
        </p:nvSpPr>
        <p:spPr>
          <a:xfrm>
            <a:off x="312480" y="8108640"/>
            <a:ext cx="8559000" cy="60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ea9c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Основной причиной активности в поставках суррогатного топлива в Омскую область  является значительная разница в цене. При производстве ДГК не используется один из самых дорогих процессов- гидроочистка.</a:t>
            </a:r>
            <a:endParaRPr b="0" lang="ru-RU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3" name="CustomShape 7"/>
          <p:cNvSpPr/>
          <p:nvPr/>
        </p:nvSpPr>
        <p:spPr>
          <a:xfrm>
            <a:off x="239040" y="474840"/>
            <a:ext cx="449280" cy="479520"/>
          </a:xfrm>
          <a:custGeom>
            <a:avLst/>
            <a:gdLst/>
            <a:ahLst/>
            <a:rect l="l" t="t" r="r" b="b"/>
            <a:pathLst>
              <a:path w="852" h="909">
                <a:moveTo>
                  <a:pt x="91" y="818"/>
                </a:moveTo>
                <a:lnTo>
                  <a:pt x="121" y="818"/>
                </a:lnTo>
                <a:lnTo>
                  <a:pt x="121" y="909"/>
                </a:lnTo>
                <a:lnTo>
                  <a:pt x="213" y="909"/>
                </a:lnTo>
                <a:lnTo>
                  <a:pt x="213" y="818"/>
                </a:lnTo>
                <a:lnTo>
                  <a:pt x="639" y="818"/>
                </a:lnTo>
                <a:lnTo>
                  <a:pt x="639" y="909"/>
                </a:lnTo>
                <a:lnTo>
                  <a:pt x="731" y="909"/>
                </a:lnTo>
                <a:lnTo>
                  <a:pt x="731" y="818"/>
                </a:lnTo>
                <a:lnTo>
                  <a:pt x="761" y="818"/>
                </a:lnTo>
                <a:lnTo>
                  <a:pt x="761" y="635"/>
                </a:lnTo>
                <a:lnTo>
                  <a:pt x="91" y="635"/>
                </a:lnTo>
                <a:lnTo>
                  <a:pt x="91" y="818"/>
                </a:lnTo>
                <a:close/>
                <a:moveTo>
                  <a:pt x="548" y="727"/>
                </a:moveTo>
                <a:lnTo>
                  <a:pt x="578" y="695"/>
                </a:lnTo>
                <a:lnTo>
                  <a:pt x="701" y="695"/>
                </a:lnTo>
                <a:lnTo>
                  <a:pt x="701" y="757"/>
                </a:lnTo>
                <a:lnTo>
                  <a:pt x="548" y="757"/>
                </a:lnTo>
                <a:lnTo>
                  <a:pt x="548" y="727"/>
                </a:lnTo>
                <a:close/>
                <a:moveTo>
                  <a:pt x="335" y="727"/>
                </a:moveTo>
                <a:lnTo>
                  <a:pt x="518" y="727"/>
                </a:lnTo>
                <a:lnTo>
                  <a:pt x="518" y="757"/>
                </a:lnTo>
                <a:lnTo>
                  <a:pt x="335" y="757"/>
                </a:lnTo>
                <a:lnTo>
                  <a:pt x="335" y="727"/>
                </a:lnTo>
                <a:close/>
                <a:moveTo>
                  <a:pt x="151" y="695"/>
                </a:moveTo>
                <a:lnTo>
                  <a:pt x="274" y="695"/>
                </a:lnTo>
                <a:lnTo>
                  <a:pt x="304" y="727"/>
                </a:lnTo>
                <a:lnTo>
                  <a:pt x="304" y="757"/>
                </a:lnTo>
                <a:lnTo>
                  <a:pt x="151" y="757"/>
                </a:lnTo>
                <a:lnTo>
                  <a:pt x="151" y="695"/>
                </a:lnTo>
                <a:close/>
                <a:moveTo>
                  <a:pt x="822" y="362"/>
                </a:moveTo>
                <a:lnTo>
                  <a:pt x="761" y="362"/>
                </a:lnTo>
                <a:lnTo>
                  <a:pt x="761" y="544"/>
                </a:lnTo>
                <a:lnTo>
                  <a:pt x="822" y="544"/>
                </a:lnTo>
                <a:lnTo>
                  <a:pt x="822" y="574"/>
                </a:lnTo>
                <a:lnTo>
                  <a:pt x="731" y="574"/>
                </a:lnTo>
                <a:lnTo>
                  <a:pt x="731" y="230"/>
                </a:lnTo>
                <a:lnTo>
                  <a:pt x="703" y="209"/>
                </a:lnTo>
                <a:lnTo>
                  <a:pt x="149" y="209"/>
                </a:lnTo>
                <a:lnTo>
                  <a:pt x="121" y="230"/>
                </a:lnTo>
                <a:lnTo>
                  <a:pt x="121" y="574"/>
                </a:lnTo>
                <a:lnTo>
                  <a:pt x="30" y="574"/>
                </a:lnTo>
                <a:lnTo>
                  <a:pt x="30" y="544"/>
                </a:lnTo>
                <a:lnTo>
                  <a:pt x="91" y="544"/>
                </a:lnTo>
                <a:lnTo>
                  <a:pt x="91" y="362"/>
                </a:lnTo>
                <a:lnTo>
                  <a:pt x="30" y="362"/>
                </a:lnTo>
                <a:lnTo>
                  <a:pt x="0" y="392"/>
                </a:lnTo>
                <a:lnTo>
                  <a:pt x="0" y="513"/>
                </a:lnTo>
                <a:lnTo>
                  <a:pt x="0" y="513"/>
                </a:lnTo>
                <a:lnTo>
                  <a:pt x="0" y="604"/>
                </a:lnTo>
                <a:lnTo>
                  <a:pt x="0" y="604"/>
                </a:lnTo>
                <a:lnTo>
                  <a:pt x="852" y="604"/>
                </a:lnTo>
                <a:lnTo>
                  <a:pt x="852" y="574"/>
                </a:lnTo>
                <a:lnTo>
                  <a:pt x="852" y="544"/>
                </a:lnTo>
                <a:lnTo>
                  <a:pt x="852" y="513"/>
                </a:lnTo>
                <a:lnTo>
                  <a:pt x="852" y="392"/>
                </a:lnTo>
                <a:lnTo>
                  <a:pt x="822" y="362"/>
                </a:lnTo>
                <a:close/>
                <a:moveTo>
                  <a:pt x="669" y="544"/>
                </a:moveTo>
                <a:lnTo>
                  <a:pt x="183" y="544"/>
                </a:lnTo>
                <a:lnTo>
                  <a:pt x="183" y="270"/>
                </a:lnTo>
                <a:lnTo>
                  <a:pt x="669" y="270"/>
                </a:lnTo>
                <a:lnTo>
                  <a:pt x="669" y="544"/>
                </a:lnTo>
                <a:close/>
                <a:moveTo>
                  <a:pt x="427" y="57"/>
                </a:moveTo>
                <a:lnTo>
                  <a:pt x="427" y="57"/>
                </a:lnTo>
                <a:lnTo>
                  <a:pt x="407" y="58"/>
                </a:lnTo>
                <a:lnTo>
                  <a:pt x="389" y="59"/>
                </a:lnTo>
                <a:lnTo>
                  <a:pt x="372" y="62"/>
                </a:lnTo>
                <a:lnTo>
                  <a:pt x="353" y="65"/>
                </a:lnTo>
                <a:lnTo>
                  <a:pt x="336" y="71"/>
                </a:lnTo>
                <a:lnTo>
                  <a:pt x="320" y="76"/>
                </a:lnTo>
                <a:lnTo>
                  <a:pt x="304" y="83"/>
                </a:lnTo>
                <a:lnTo>
                  <a:pt x="288" y="90"/>
                </a:lnTo>
                <a:lnTo>
                  <a:pt x="273" y="99"/>
                </a:lnTo>
                <a:lnTo>
                  <a:pt x="258" y="107"/>
                </a:lnTo>
                <a:lnTo>
                  <a:pt x="244" y="118"/>
                </a:lnTo>
                <a:lnTo>
                  <a:pt x="230" y="129"/>
                </a:lnTo>
                <a:lnTo>
                  <a:pt x="217" y="140"/>
                </a:lnTo>
                <a:lnTo>
                  <a:pt x="205" y="152"/>
                </a:lnTo>
                <a:lnTo>
                  <a:pt x="193" y="165"/>
                </a:lnTo>
                <a:lnTo>
                  <a:pt x="183" y="178"/>
                </a:lnTo>
                <a:lnTo>
                  <a:pt x="669" y="178"/>
                </a:lnTo>
                <a:lnTo>
                  <a:pt x="669" y="178"/>
                </a:lnTo>
                <a:lnTo>
                  <a:pt x="659" y="165"/>
                </a:lnTo>
                <a:lnTo>
                  <a:pt x="648" y="152"/>
                </a:lnTo>
                <a:lnTo>
                  <a:pt x="635" y="140"/>
                </a:lnTo>
                <a:lnTo>
                  <a:pt x="622" y="129"/>
                </a:lnTo>
                <a:lnTo>
                  <a:pt x="608" y="118"/>
                </a:lnTo>
                <a:lnTo>
                  <a:pt x="594" y="107"/>
                </a:lnTo>
                <a:lnTo>
                  <a:pt x="580" y="99"/>
                </a:lnTo>
                <a:lnTo>
                  <a:pt x="564" y="90"/>
                </a:lnTo>
                <a:lnTo>
                  <a:pt x="549" y="83"/>
                </a:lnTo>
                <a:lnTo>
                  <a:pt x="532" y="76"/>
                </a:lnTo>
                <a:lnTo>
                  <a:pt x="516" y="71"/>
                </a:lnTo>
                <a:lnTo>
                  <a:pt x="499" y="65"/>
                </a:lnTo>
                <a:lnTo>
                  <a:pt x="480" y="62"/>
                </a:lnTo>
                <a:lnTo>
                  <a:pt x="463" y="59"/>
                </a:lnTo>
                <a:lnTo>
                  <a:pt x="445" y="58"/>
                </a:lnTo>
                <a:lnTo>
                  <a:pt x="427" y="57"/>
                </a:lnTo>
                <a:lnTo>
                  <a:pt x="427" y="57"/>
                </a:lnTo>
                <a:close/>
                <a:moveTo>
                  <a:pt x="518" y="40"/>
                </a:moveTo>
                <a:lnTo>
                  <a:pt x="518" y="0"/>
                </a:lnTo>
                <a:lnTo>
                  <a:pt x="335" y="0"/>
                </a:lnTo>
                <a:lnTo>
                  <a:pt x="335" y="40"/>
                </a:lnTo>
                <a:lnTo>
                  <a:pt x="335" y="40"/>
                </a:lnTo>
                <a:lnTo>
                  <a:pt x="357" y="34"/>
                </a:lnTo>
                <a:lnTo>
                  <a:pt x="379" y="30"/>
                </a:lnTo>
                <a:lnTo>
                  <a:pt x="403" y="28"/>
                </a:lnTo>
                <a:lnTo>
                  <a:pt x="427" y="27"/>
                </a:lnTo>
                <a:lnTo>
                  <a:pt x="427" y="27"/>
                </a:lnTo>
                <a:lnTo>
                  <a:pt x="449" y="28"/>
                </a:lnTo>
                <a:lnTo>
                  <a:pt x="473" y="30"/>
                </a:lnTo>
                <a:lnTo>
                  <a:pt x="495" y="34"/>
                </a:lnTo>
                <a:lnTo>
                  <a:pt x="518" y="40"/>
                </a:lnTo>
                <a:lnTo>
                  <a:pt x="518" y="40"/>
                </a:lnTo>
                <a:close/>
              </a:path>
            </a:pathLst>
          </a:custGeom>
          <a:solidFill>
            <a:srgbClr val="25406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4" name="Line 8"/>
          <p:cNvSpPr/>
          <p:nvPr/>
        </p:nvSpPr>
        <p:spPr>
          <a:xfrm>
            <a:off x="5699160" y="1387800"/>
            <a:ext cx="360" cy="4838760"/>
          </a:xfrm>
          <a:prstGeom prst="line">
            <a:avLst/>
          </a:prstGeom>
          <a:ln>
            <a:solidFill>
              <a:srgbClr val="003e74"/>
            </a:solidFill>
            <a:custDash>
              <a:ds d="1000000" sp="8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5" name="CustomShape 9"/>
          <p:cNvSpPr/>
          <p:nvPr/>
        </p:nvSpPr>
        <p:spPr>
          <a:xfrm>
            <a:off x="3750480" y="2106000"/>
            <a:ext cx="1427040" cy="1427040"/>
          </a:xfrm>
          <a:prstGeom prst="ellipse">
            <a:avLst/>
          </a:prstGeom>
          <a:solidFill>
            <a:srgbClr val="ffffff"/>
          </a:solidFill>
          <a:ln w="31680">
            <a:solidFill>
              <a:srgbClr val="25406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6" name="CustomShape 10"/>
          <p:cNvSpPr/>
          <p:nvPr/>
        </p:nvSpPr>
        <p:spPr>
          <a:xfrm>
            <a:off x="4158360" y="2363040"/>
            <a:ext cx="620280" cy="758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44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65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7" name="CustomShape 11"/>
          <p:cNvSpPr/>
          <p:nvPr/>
        </p:nvSpPr>
        <p:spPr>
          <a:xfrm>
            <a:off x="4331520" y="3078360"/>
            <a:ext cx="520920" cy="24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r">
              <a:lnSpc>
                <a:spcPct val="70000"/>
              </a:lnSpc>
            </a:pPr>
            <a:r>
              <a:rPr b="1" lang="ru-RU" sz="11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тыс. т*</a:t>
            </a:r>
            <a:endParaRPr b="0" lang="ru-RU" sz="1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8" name="CustomShape 12"/>
          <p:cNvSpPr/>
          <p:nvPr/>
        </p:nvSpPr>
        <p:spPr>
          <a:xfrm>
            <a:off x="3926880" y="2501280"/>
            <a:ext cx="207360" cy="51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2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~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9" name="CustomShape 13"/>
          <p:cNvSpPr/>
          <p:nvPr/>
        </p:nvSpPr>
        <p:spPr>
          <a:xfrm>
            <a:off x="2453040" y="3754800"/>
            <a:ext cx="2918520" cy="2470680"/>
          </a:xfrm>
          <a:custGeom>
            <a:avLst/>
            <a:gdLst/>
            <a:ahLst/>
            <a:rect l="l" t="t" r="r" b="b"/>
            <a:pathLst>
              <a:path w="287" h="243">
                <a:moveTo>
                  <a:pt x="66" y="201"/>
                </a:moveTo>
                <a:lnTo>
                  <a:pt x="70" y="206"/>
                </a:lnTo>
                <a:lnTo>
                  <a:pt x="93" y="204"/>
                </a:lnTo>
                <a:lnTo>
                  <a:pt x="118" y="201"/>
                </a:lnTo>
                <a:lnTo>
                  <a:pt x="132" y="195"/>
                </a:lnTo>
                <a:lnTo>
                  <a:pt x="135" y="197"/>
                </a:lnTo>
                <a:lnTo>
                  <a:pt x="157" y="188"/>
                </a:lnTo>
                <a:lnTo>
                  <a:pt x="162" y="201"/>
                </a:lnTo>
                <a:lnTo>
                  <a:pt x="176" y="219"/>
                </a:lnTo>
                <a:lnTo>
                  <a:pt x="176" y="229"/>
                </a:lnTo>
                <a:lnTo>
                  <a:pt x="191" y="243"/>
                </a:lnTo>
                <a:lnTo>
                  <a:pt x="199" y="238"/>
                </a:lnTo>
                <a:lnTo>
                  <a:pt x="212" y="224"/>
                </a:lnTo>
                <a:lnTo>
                  <a:pt x="223" y="222"/>
                </a:lnTo>
                <a:lnTo>
                  <a:pt x="230" y="229"/>
                </a:lnTo>
                <a:lnTo>
                  <a:pt x="233" y="224"/>
                </a:lnTo>
                <a:lnTo>
                  <a:pt x="253" y="224"/>
                </a:lnTo>
                <a:lnTo>
                  <a:pt x="263" y="224"/>
                </a:lnTo>
                <a:lnTo>
                  <a:pt x="263" y="222"/>
                </a:lnTo>
                <a:lnTo>
                  <a:pt x="281" y="217"/>
                </a:lnTo>
                <a:lnTo>
                  <a:pt x="283" y="217"/>
                </a:lnTo>
                <a:lnTo>
                  <a:pt x="283" y="215"/>
                </a:lnTo>
                <a:lnTo>
                  <a:pt x="283" y="204"/>
                </a:lnTo>
                <a:lnTo>
                  <a:pt x="283" y="194"/>
                </a:lnTo>
                <a:lnTo>
                  <a:pt x="283" y="172"/>
                </a:lnTo>
                <a:lnTo>
                  <a:pt x="287" y="162"/>
                </a:lnTo>
                <a:lnTo>
                  <a:pt x="281" y="142"/>
                </a:lnTo>
                <a:lnTo>
                  <a:pt x="285" y="133"/>
                </a:lnTo>
                <a:lnTo>
                  <a:pt x="283" y="133"/>
                </a:lnTo>
                <a:lnTo>
                  <a:pt x="276" y="128"/>
                </a:lnTo>
                <a:lnTo>
                  <a:pt x="263" y="131"/>
                </a:lnTo>
                <a:lnTo>
                  <a:pt x="256" y="140"/>
                </a:lnTo>
                <a:lnTo>
                  <a:pt x="249" y="137"/>
                </a:lnTo>
                <a:lnTo>
                  <a:pt x="249" y="110"/>
                </a:lnTo>
                <a:lnTo>
                  <a:pt x="256" y="103"/>
                </a:lnTo>
                <a:lnTo>
                  <a:pt x="256" y="103"/>
                </a:lnTo>
                <a:lnTo>
                  <a:pt x="253" y="100"/>
                </a:lnTo>
                <a:lnTo>
                  <a:pt x="253" y="98"/>
                </a:lnTo>
                <a:lnTo>
                  <a:pt x="249" y="96"/>
                </a:lnTo>
                <a:lnTo>
                  <a:pt x="249" y="96"/>
                </a:lnTo>
                <a:lnTo>
                  <a:pt x="246" y="96"/>
                </a:lnTo>
                <a:lnTo>
                  <a:pt x="244" y="98"/>
                </a:lnTo>
                <a:lnTo>
                  <a:pt x="240" y="98"/>
                </a:lnTo>
                <a:lnTo>
                  <a:pt x="205" y="98"/>
                </a:lnTo>
                <a:lnTo>
                  <a:pt x="199" y="80"/>
                </a:lnTo>
                <a:lnTo>
                  <a:pt x="171" y="78"/>
                </a:lnTo>
                <a:lnTo>
                  <a:pt x="171" y="78"/>
                </a:lnTo>
                <a:lnTo>
                  <a:pt x="167" y="64"/>
                </a:lnTo>
                <a:lnTo>
                  <a:pt x="160" y="48"/>
                </a:lnTo>
                <a:lnTo>
                  <a:pt x="160" y="48"/>
                </a:lnTo>
                <a:lnTo>
                  <a:pt x="153" y="41"/>
                </a:lnTo>
                <a:lnTo>
                  <a:pt x="144" y="36"/>
                </a:lnTo>
                <a:lnTo>
                  <a:pt x="134" y="27"/>
                </a:lnTo>
                <a:lnTo>
                  <a:pt x="103" y="16"/>
                </a:lnTo>
                <a:lnTo>
                  <a:pt x="75" y="0"/>
                </a:lnTo>
                <a:lnTo>
                  <a:pt x="71" y="18"/>
                </a:lnTo>
                <a:lnTo>
                  <a:pt x="63" y="30"/>
                </a:lnTo>
                <a:lnTo>
                  <a:pt x="47" y="32"/>
                </a:lnTo>
                <a:lnTo>
                  <a:pt x="57" y="37"/>
                </a:lnTo>
                <a:lnTo>
                  <a:pt x="55" y="48"/>
                </a:lnTo>
                <a:lnTo>
                  <a:pt x="57" y="53"/>
                </a:lnTo>
                <a:lnTo>
                  <a:pt x="39" y="53"/>
                </a:lnTo>
                <a:lnTo>
                  <a:pt x="27" y="59"/>
                </a:lnTo>
                <a:lnTo>
                  <a:pt x="18" y="64"/>
                </a:lnTo>
                <a:lnTo>
                  <a:pt x="16" y="78"/>
                </a:lnTo>
                <a:lnTo>
                  <a:pt x="9" y="89"/>
                </a:lnTo>
                <a:lnTo>
                  <a:pt x="9" y="101"/>
                </a:lnTo>
                <a:lnTo>
                  <a:pt x="15" y="121"/>
                </a:lnTo>
                <a:lnTo>
                  <a:pt x="7" y="137"/>
                </a:lnTo>
                <a:lnTo>
                  <a:pt x="0" y="149"/>
                </a:lnTo>
                <a:lnTo>
                  <a:pt x="0" y="149"/>
                </a:lnTo>
                <a:lnTo>
                  <a:pt x="16" y="149"/>
                </a:lnTo>
                <a:lnTo>
                  <a:pt x="16" y="149"/>
                </a:lnTo>
                <a:lnTo>
                  <a:pt x="31" y="147"/>
                </a:lnTo>
                <a:lnTo>
                  <a:pt x="36" y="147"/>
                </a:lnTo>
                <a:lnTo>
                  <a:pt x="41" y="147"/>
                </a:lnTo>
                <a:lnTo>
                  <a:pt x="41" y="147"/>
                </a:lnTo>
                <a:lnTo>
                  <a:pt x="43" y="147"/>
                </a:lnTo>
                <a:lnTo>
                  <a:pt x="47" y="151"/>
                </a:lnTo>
                <a:lnTo>
                  <a:pt x="43" y="153"/>
                </a:lnTo>
                <a:lnTo>
                  <a:pt x="39" y="156"/>
                </a:lnTo>
                <a:lnTo>
                  <a:pt x="39" y="156"/>
                </a:lnTo>
                <a:lnTo>
                  <a:pt x="34" y="156"/>
                </a:lnTo>
                <a:lnTo>
                  <a:pt x="31" y="156"/>
                </a:lnTo>
                <a:lnTo>
                  <a:pt x="29" y="158"/>
                </a:lnTo>
                <a:lnTo>
                  <a:pt x="27" y="160"/>
                </a:lnTo>
                <a:lnTo>
                  <a:pt x="27" y="163"/>
                </a:lnTo>
                <a:lnTo>
                  <a:pt x="29" y="165"/>
                </a:lnTo>
                <a:lnTo>
                  <a:pt x="29" y="165"/>
                </a:lnTo>
                <a:lnTo>
                  <a:pt x="52" y="213"/>
                </a:lnTo>
                <a:lnTo>
                  <a:pt x="55" y="206"/>
                </a:lnTo>
                <a:lnTo>
                  <a:pt x="66" y="201"/>
                </a:lnTo>
                <a:lnTo>
                  <a:pt x="66" y="201"/>
                </a:lnTo>
                <a:lnTo>
                  <a:pt x="66" y="201"/>
                </a:lnTo>
                <a:lnTo>
                  <a:pt x="66" y="201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324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0" name="CustomShape 14"/>
          <p:cNvSpPr/>
          <p:nvPr/>
        </p:nvSpPr>
        <p:spPr>
          <a:xfrm>
            <a:off x="1191600" y="2574720"/>
            <a:ext cx="2023200" cy="2857320"/>
          </a:xfrm>
          <a:custGeom>
            <a:avLst/>
            <a:gdLst/>
            <a:ahLst/>
            <a:rect l="l" t="t" r="r" b="b"/>
            <a:pathLst>
              <a:path w="199" h="281">
                <a:moveTo>
                  <a:pt x="139" y="237"/>
                </a:moveTo>
                <a:lnTo>
                  <a:pt x="133" y="217"/>
                </a:lnTo>
                <a:lnTo>
                  <a:pt x="133" y="205"/>
                </a:lnTo>
                <a:lnTo>
                  <a:pt x="140" y="194"/>
                </a:lnTo>
                <a:lnTo>
                  <a:pt x="142" y="180"/>
                </a:lnTo>
                <a:lnTo>
                  <a:pt x="151" y="175"/>
                </a:lnTo>
                <a:lnTo>
                  <a:pt x="163" y="169"/>
                </a:lnTo>
                <a:lnTo>
                  <a:pt x="181" y="169"/>
                </a:lnTo>
                <a:lnTo>
                  <a:pt x="179" y="164"/>
                </a:lnTo>
                <a:lnTo>
                  <a:pt x="181" y="153"/>
                </a:lnTo>
                <a:lnTo>
                  <a:pt x="171" y="148"/>
                </a:lnTo>
                <a:lnTo>
                  <a:pt x="187" y="146"/>
                </a:lnTo>
                <a:lnTo>
                  <a:pt x="195" y="134"/>
                </a:lnTo>
                <a:lnTo>
                  <a:pt x="199" y="116"/>
                </a:lnTo>
                <a:lnTo>
                  <a:pt x="195" y="102"/>
                </a:lnTo>
                <a:lnTo>
                  <a:pt x="192" y="91"/>
                </a:lnTo>
                <a:lnTo>
                  <a:pt x="195" y="75"/>
                </a:lnTo>
                <a:lnTo>
                  <a:pt x="187" y="64"/>
                </a:lnTo>
                <a:lnTo>
                  <a:pt x="194" y="61"/>
                </a:lnTo>
                <a:lnTo>
                  <a:pt x="192" y="52"/>
                </a:lnTo>
                <a:lnTo>
                  <a:pt x="199" y="52"/>
                </a:lnTo>
                <a:lnTo>
                  <a:pt x="197" y="43"/>
                </a:lnTo>
                <a:lnTo>
                  <a:pt x="163" y="54"/>
                </a:lnTo>
                <a:lnTo>
                  <a:pt x="149" y="47"/>
                </a:lnTo>
                <a:lnTo>
                  <a:pt x="135" y="43"/>
                </a:lnTo>
                <a:lnTo>
                  <a:pt x="131" y="48"/>
                </a:lnTo>
                <a:lnTo>
                  <a:pt x="119" y="43"/>
                </a:lnTo>
                <a:lnTo>
                  <a:pt x="108" y="32"/>
                </a:lnTo>
                <a:lnTo>
                  <a:pt x="92" y="27"/>
                </a:lnTo>
                <a:lnTo>
                  <a:pt x="96" y="8"/>
                </a:lnTo>
                <a:lnTo>
                  <a:pt x="91" y="0"/>
                </a:lnTo>
                <a:lnTo>
                  <a:pt x="60" y="29"/>
                </a:lnTo>
                <a:lnTo>
                  <a:pt x="62" y="43"/>
                </a:lnTo>
                <a:lnTo>
                  <a:pt x="51" y="48"/>
                </a:lnTo>
                <a:lnTo>
                  <a:pt x="51" y="48"/>
                </a:lnTo>
                <a:lnTo>
                  <a:pt x="53" y="52"/>
                </a:lnTo>
                <a:lnTo>
                  <a:pt x="57" y="61"/>
                </a:lnTo>
                <a:lnTo>
                  <a:pt x="57" y="61"/>
                </a:lnTo>
                <a:lnTo>
                  <a:pt x="57" y="61"/>
                </a:lnTo>
                <a:lnTo>
                  <a:pt x="59" y="61"/>
                </a:lnTo>
                <a:lnTo>
                  <a:pt x="62" y="56"/>
                </a:lnTo>
                <a:lnTo>
                  <a:pt x="64" y="56"/>
                </a:lnTo>
                <a:lnTo>
                  <a:pt x="64" y="56"/>
                </a:lnTo>
                <a:lnTo>
                  <a:pt x="67" y="56"/>
                </a:lnTo>
                <a:lnTo>
                  <a:pt x="69" y="61"/>
                </a:lnTo>
                <a:lnTo>
                  <a:pt x="71" y="72"/>
                </a:lnTo>
                <a:lnTo>
                  <a:pt x="71" y="84"/>
                </a:lnTo>
                <a:lnTo>
                  <a:pt x="71" y="93"/>
                </a:lnTo>
                <a:lnTo>
                  <a:pt x="71" y="93"/>
                </a:lnTo>
                <a:lnTo>
                  <a:pt x="71" y="93"/>
                </a:lnTo>
                <a:lnTo>
                  <a:pt x="69" y="95"/>
                </a:lnTo>
                <a:lnTo>
                  <a:pt x="69" y="95"/>
                </a:lnTo>
                <a:lnTo>
                  <a:pt x="62" y="93"/>
                </a:lnTo>
                <a:lnTo>
                  <a:pt x="57" y="93"/>
                </a:lnTo>
                <a:lnTo>
                  <a:pt x="53" y="91"/>
                </a:lnTo>
                <a:lnTo>
                  <a:pt x="53" y="91"/>
                </a:lnTo>
                <a:lnTo>
                  <a:pt x="51" y="91"/>
                </a:lnTo>
                <a:lnTo>
                  <a:pt x="51" y="91"/>
                </a:lnTo>
                <a:lnTo>
                  <a:pt x="51" y="93"/>
                </a:lnTo>
                <a:lnTo>
                  <a:pt x="50" y="96"/>
                </a:lnTo>
                <a:lnTo>
                  <a:pt x="50" y="98"/>
                </a:lnTo>
                <a:lnTo>
                  <a:pt x="44" y="98"/>
                </a:lnTo>
                <a:lnTo>
                  <a:pt x="44" y="98"/>
                </a:lnTo>
                <a:lnTo>
                  <a:pt x="43" y="102"/>
                </a:lnTo>
                <a:lnTo>
                  <a:pt x="41" y="102"/>
                </a:lnTo>
                <a:lnTo>
                  <a:pt x="39" y="105"/>
                </a:lnTo>
                <a:lnTo>
                  <a:pt x="35" y="111"/>
                </a:lnTo>
                <a:lnTo>
                  <a:pt x="34" y="121"/>
                </a:lnTo>
                <a:lnTo>
                  <a:pt x="23" y="123"/>
                </a:lnTo>
                <a:lnTo>
                  <a:pt x="18" y="132"/>
                </a:lnTo>
                <a:lnTo>
                  <a:pt x="19" y="137"/>
                </a:lnTo>
                <a:lnTo>
                  <a:pt x="18" y="139"/>
                </a:lnTo>
                <a:lnTo>
                  <a:pt x="14" y="139"/>
                </a:lnTo>
                <a:lnTo>
                  <a:pt x="11" y="148"/>
                </a:lnTo>
                <a:lnTo>
                  <a:pt x="7" y="150"/>
                </a:lnTo>
                <a:lnTo>
                  <a:pt x="7" y="150"/>
                </a:lnTo>
                <a:lnTo>
                  <a:pt x="12" y="152"/>
                </a:lnTo>
                <a:lnTo>
                  <a:pt x="14" y="152"/>
                </a:lnTo>
                <a:lnTo>
                  <a:pt x="16" y="155"/>
                </a:lnTo>
                <a:lnTo>
                  <a:pt x="16" y="155"/>
                </a:lnTo>
                <a:lnTo>
                  <a:pt x="16" y="159"/>
                </a:lnTo>
                <a:lnTo>
                  <a:pt x="16" y="162"/>
                </a:lnTo>
                <a:lnTo>
                  <a:pt x="14" y="171"/>
                </a:lnTo>
                <a:lnTo>
                  <a:pt x="12" y="178"/>
                </a:lnTo>
                <a:lnTo>
                  <a:pt x="11" y="180"/>
                </a:lnTo>
                <a:lnTo>
                  <a:pt x="12" y="185"/>
                </a:lnTo>
                <a:lnTo>
                  <a:pt x="12" y="185"/>
                </a:lnTo>
                <a:lnTo>
                  <a:pt x="16" y="187"/>
                </a:lnTo>
                <a:lnTo>
                  <a:pt x="16" y="189"/>
                </a:lnTo>
                <a:lnTo>
                  <a:pt x="14" y="189"/>
                </a:lnTo>
                <a:lnTo>
                  <a:pt x="14" y="189"/>
                </a:lnTo>
                <a:lnTo>
                  <a:pt x="12" y="192"/>
                </a:lnTo>
                <a:lnTo>
                  <a:pt x="11" y="194"/>
                </a:lnTo>
                <a:lnTo>
                  <a:pt x="11" y="198"/>
                </a:lnTo>
                <a:lnTo>
                  <a:pt x="9" y="203"/>
                </a:lnTo>
                <a:lnTo>
                  <a:pt x="9" y="203"/>
                </a:lnTo>
                <a:lnTo>
                  <a:pt x="7" y="203"/>
                </a:lnTo>
                <a:lnTo>
                  <a:pt x="3" y="200"/>
                </a:lnTo>
                <a:lnTo>
                  <a:pt x="0" y="200"/>
                </a:lnTo>
                <a:lnTo>
                  <a:pt x="0" y="203"/>
                </a:lnTo>
                <a:lnTo>
                  <a:pt x="0" y="203"/>
                </a:lnTo>
                <a:lnTo>
                  <a:pt x="0" y="205"/>
                </a:lnTo>
                <a:lnTo>
                  <a:pt x="0" y="208"/>
                </a:lnTo>
                <a:lnTo>
                  <a:pt x="0" y="210"/>
                </a:lnTo>
                <a:lnTo>
                  <a:pt x="0" y="212"/>
                </a:lnTo>
                <a:lnTo>
                  <a:pt x="0" y="212"/>
                </a:lnTo>
                <a:lnTo>
                  <a:pt x="9" y="212"/>
                </a:lnTo>
                <a:lnTo>
                  <a:pt x="11" y="212"/>
                </a:lnTo>
                <a:lnTo>
                  <a:pt x="12" y="214"/>
                </a:lnTo>
                <a:lnTo>
                  <a:pt x="12" y="214"/>
                </a:lnTo>
                <a:lnTo>
                  <a:pt x="14" y="219"/>
                </a:lnTo>
                <a:lnTo>
                  <a:pt x="16" y="219"/>
                </a:lnTo>
                <a:lnTo>
                  <a:pt x="16" y="217"/>
                </a:lnTo>
                <a:lnTo>
                  <a:pt x="16" y="217"/>
                </a:lnTo>
                <a:lnTo>
                  <a:pt x="19" y="216"/>
                </a:lnTo>
                <a:lnTo>
                  <a:pt x="19" y="216"/>
                </a:lnTo>
                <a:lnTo>
                  <a:pt x="23" y="216"/>
                </a:lnTo>
                <a:lnTo>
                  <a:pt x="23" y="217"/>
                </a:lnTo>
                <a:lnTo>
                  <a:pt x="23" y="217"/>
                </a:lnTo>
                <a:lnTo>
                  <a:pt x="27" y="217"/>
                </a:lnTo>
                <a:lnTo>
                  <a:pt x="27" y="217"/>
                </a:lnTo>
                <a:lnTo>
                  <a:pt x="28" y="216"/>
                </a:lnTo>
                <a:lnTo>
                  <a:pt x="28" y="212"/>
                </a:lnTo>
                <a:lnTo>
                  <a:pt x="28" y="212"/>
                </a:lnTo>
                <a:lnTo>
                  <a:pt x="30" y="210"/>
                </a:lnTo>
                <a:lnTo>
                  <a:pt x="30" y="210"/>
                </a:lnTo>
                <a:lnTo>
                  <a:pt x="32" y="212"/>
                </a:lnTo>
                <a:lnTo>
                  <a:pt x="32" y="212"/>
                </a:lnTo>
                <a:lnTo>
                  <a:pt x="32" y="216"/>
                </a:lnTo>
                <a:lnTo>
                  <a:pt x="35" y="228"/>
                </a:lnTo>
                <a:lnTo>
                  <a:pt x="35" y="228"/>
                </a:lnTo>
                <a:lnTo>
                  <a:pt x="34" y="231"/>
                </a:lnTo>
                <a:lnTo>
                  <a:pt x="32" y="235"/>
                </a:lnTo>
                <a:lnTo>
                  <a:pt x="32" y="237"/>
                </a:lnTo>
                <a:lnTo>
                  <a:pt x="32" y="237"/>
                </a:lnTo>
                <a:lnTo>
                  <a:pt x="32" y="237"/>
                </a:lnTo>
                <a:lnTo>
                  <a:pt x="35" y="237"/>
                </a:lnTo>
                <a:lnTo>
                  <a:pt x="39" y="237"/>
                </a:lnTo>
                <a:lnTo>
                  <a:pt x="43" y="237"/>
                </a:lnTo>
                <a:lnTo>
                  <a:pt x="43" y="235"/>
                </a:lnTo>
                <a:lnTo>
                  <a:pt x="43" y="235"/>
                </a:lnTo>
                <a:lnTo>
                  <a:pt x="39" y="230"/>
                </a:lnTo>
                <a:lnTo>
                  <a:pt x="41" y="228"/>
                </a:lnTo>
                <a:lnTo>
                  <a:pt x="43" y="231"/>
                </a:lnTo>
                <a:lnTo>
                  <a:pt x="43" y="231"/>
                </a:lnTo>
                <a:lnTo>
                  <a:pt x="48" y="235"/>
                </a:lnTo>
                <a:lnTo>
                  <a:pt x="51" y="240"/>
                </a:lnTo>
                <a:lnTo>
                  <a:pt x="55" y="246"/>
                </a:lnTo>
                <a:lnTo>
                  <a:pt x="55" y="247"/>
                </a:lnTo>
                <a:lnTo>
                  <a:pt x="59" y="247"/>
                </a:lnTo>
                <a:lnTo>
                  <a:pt x="59" y="247"/>
                </a:lnTo>
                <a:lnTo>
                  <a:pt x="67" y="244"/>
                </a:lnTo>
                <a:lnTo>
                  <a:pt x="71" y="244"/>
                </a:lnTo>
                <a:lnTo>
                  <a:pt x="73" y="244"/>
                </a:lnTo>
                <a:lnTo>
                  <a:pt x="73" y="246"/>
                </a:lnTo>
                <a:lnTo>
                  <a:pt x="73" y="246"/>
                </a:lnTo>
                <a:lnTo>
                  <a:pt x="69" y="249"/>
                </a:lnTo>
                <a:lnTo>
                  <a:pt x="64" y="251"/>
                </a:lnTo>
                <a:lnTo>
                  <a:pt x="57" y="255"/>
                </a:lnTo>
                <a:lnTo>
                  <a:pt x="57" y="255"/>
                </a:lnTo>
                <a:lnTo>
                  <a:pt x="53" y="256"/>
                </a:lnTo>
                <a:lnTo>
                  <a:pt x="51" y="260"/>
                </a:lnTo>
                <a:lnTo>
                  <a:pt x="48" y="265"/>
                </a:lnTo>
                <a:lnTo>
                  <a:pt x="48" y="265"/>
                </a:lnTo>
                <a:lnTo>
                  <a:pt x="50" y="269"/>
                </a:lnTo>
                <a:lnTo>
                  <a:pt x="50" y="269"/>
                </a:lnTo>
                <a:lnTo>
                  <a:pt x="51" y="269"/>
                </a:lnTo>
                <a:lnTo>
                  <a:pt x="53" y="269"/>
                </a:lnTo>
                <a:lnTo>
                  <a:pt x="57" y="269"/>
                </a:lnTo>
                <a:lnTo>
                  <a:pt x="62" y="267"/>
                </a:lnTo>
                <a:lnTo>
                  <a:pt x="64" y="269"/>
                </a:lnTo>
                <a:lnTo>
                  <a:pt x="69" y="269"/>
                </a:lnTo>
                <a:lnTo>
                  <a:pt x="69" y="269"/>
                </a:lnTo>
                <a:lnTo>
                  <a:pt x="71" y="272"/>
                </a:lnTo>
                <a:lnTo>
                  <a:pt x="73" y="278"/>
                </a:lnTo>
                <a:lnTo>
                  <a:pt x="76" y="281"/>
                </a:lnTo>
                <a:lnTo>
                  <a:pt x="76" y="281"/>
                </a:lnTo>
                <a:lnTo>
                  <a:pt x="78" y="279"/>
                </a:lnTo>
                <a:lnTo>
                  <a:pt x="78" y="279"/>
                </a:lnTo>
                <a:lnTo>
                  <a:pt x="89" y="274"/>
                </a:lnTo>
                <a:lnTo>
                  <a:pt x="92" y="272"/>
                </a:lnTo>
                <a:lnTo>
                  <a:pt x="99" y="271"/>
                </a:lnTo>
                <a:lnTo>
                  <a:pt x="99" y="271"/>
                </a:lnTo>
                <a:lnTo>
                  <a:pt x="110" y="271"/>
                </a:lnTo>
                <a:lnTo>
                  <a:pt x="115" y="269"/>
                </a:lnTo>
                <a:lnTo>
                  <a:pt x="119" y="269"/>
                </a:lnTo>
                <a:lnTo>
                  <a:pt x="119" y="269"/>
                </a:lnTo>
                <a:lnTo>
                  <a:pt x="123" y="265"/>
                </a:lnTo>
                <a:lnTo>
                  <a:pt x="124" y="265"/>
                </a:lnTo>
                <a:lnTo>
                  <a:pt x="131" y="253"/>
                </a:lnTo>
                <a:lnTo>
                  <a:pt x="139" y="237"/>
                </a:lnTo>
                <a:lnTo>
                  <a:pt x="139" y="237"/>
                </a:lnTo>
                <a:lnTo>
                  <a:pt x="139" y="237"/>
                </a:lnTo>
                <a:lnTo>
                  <a:pt x="139" y="237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324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1" name="CustomShape 15"/>
          <p:cNvSpPr/>
          <p:nvPr/>
        </p:nvSpPr>
        <p:spPr>
          <a:xfrm>
            <a:off x="102960" y="1526760"/>
            <a:ext cx="3315240" cy="2572560"/>
          </a:xfrm>
          <a:custGeom>
            <a:avLst/>
            <a:gdLst/>
            <a:ahLst/>
            <a:rect l="l" t="t" r="r" b="b"/>
            <a:pathLst>
              <a:path w="326" h="253">
                <a:moveTo>
                  <a:pt x="315" y="128"/>
                </a:moveTo>
                <a:lnTo>
                  <a:pt x="306" y="123"/>
                </a:lnTo>
                <a:lnTo>
                  <a:pt x="302" y="119"/>
                </a:lnTo>
                <a:lnTo>
                  <a:pt x="302" y="116"/>
                </a:lnTo>
                <a:lnTo>
                  <a:pt x="302" y="114"/>
                </a:lnTo>
                <a:lnTo>
                  <a:pt x="299" y="111"/>
                </a:lnTo>
                <a:lnTo>
                  <a:pt x="294" y="109"/>
                </a:lnTo>
                <a:lnTo>
                  <a:pt x="292" y="105"/>
                </a:lnTo>
                <a:lnTo>
                  <a:pt x="290" y="102"/>
                </a:lnTo>
                <a:lnTo>
                  <a:pt x="290" y="95"/>
                </a:lnTo>
                <a:lnTo>
                  <a:pt x="290" y="87"/>
                </a:lnTo>
                <a:lnTo>
                  <a:pt x="290" y="86"/>
                </a:lnTo>
                <a:lnTo>
                  <a:pt x="274" y="86"/>
                </a:lnTo>
                <a:lnTo>
                  <a:pt x="267" y="75"/>
                </a:lnTo>
                <a:lnTo>
                  <a:pt x="256" y="66"/>
                </a:lnTo>
                <a:lnTo>
                  <a:pt x="251" y="63"/>
                </a:lnTo>
                <a:lnTo>
                  <a:pt x="247" y="57"/>
                </a:lnTo>
                <a:lnTo>
                  <a:pt x="244" y="50"/>
                </a:lnTo>
                <a:lnTo>
                  <a:pt x="242" y="48"/>
                </a:lnTo>
                <a:lnTo>
                  <a:pt x="242" y="45"/>
                </a:lnTo>
                <a:lnTo>
                  <a:pt x="242" y="20"/>
                </a:lnTo>
                <a:lnTo>
                  <a:pt x="219" y="20"/>
                </a:lnTo>
                <a:lnTo>
                  <a:pt x="203" y="0"/>
                </a:lnTo>
                <a:lnTo>
                  <a:pt x="192" y="4"/>
                </a:lnTo>
                <a:lnTo>
                  <a:pt x="187" y="7"/>
                </a:lnTo>
                <a:lnTo>
                  <a:pt x="183" y="11"/>
                </a:lnTo>
                <a:lnTo>
                  <a:pt x="178" y="15"/>
                </a:lnTo>
                <a:lnTo>
                  <a:pt x="167" y="16"/>
                </a:lnTo>
                <a:lnTo>
                  <a:pt x="158" y="20"/>
                </a:lnTo>
                <a:lnTo>
                  <a:pt x="150" y="22"/>
                </a:lnTo>
                <a:lnTo>
                  <a:pt x="119" y="22"/>
                </a:lnTo>
                <a:lnTo>
                  <a:pt x="119" y="27"/>
                </a:lnTo>
                <a:lnTo>
                  <a:pt x="109" y="31"/>
                </a:lnTo>
                <a:lnTo>
                  <a:pt x="98" y="36"/>
                </a:lnTo>
                <a:lnTo>
                  <a:pt x="93" y="36"/>
                </a:lnTo>
                <a:lnTo>
                  <a:pt x="86" y="36"/>
                </a:lnTo>
                <a:lnTo>
                  <a:pt x="75" y="34"/>
                </a:lnTo>
                <a:lnTo>
                  <a:pt x="82" y="38"/>
                </a:lnTo>
                <a:lnTo>
                  <a:pt x="77" y="48"/>
                </a:lnTo>
                <a:lnTo>
                  <a:pt x="73" y="54"/>
                </a:lnTo>
                <a:lnTo>
                  <a:pt x="70" y="61"/>
                </a:lnTo>
                <a:lnTo>
                  <a:pt x="70" y="66"/>
                </a:lnTo>
                <a:lnTo>
                  <a:pt x="70" y="68"/>
                </a:lnTo>
                <a:lnTo>
                  <a:pt x="59" y="68"/>
                </a:lnTo>
                <a:lnTo>
                  <a:pt x="46" y="70"/>
                </a:lnTo>
                <a:lnTo>
                  <a:pt x="45" y="66"/>
                </a:lnTo>
                <a:lnTo>
                  <a:pt x="29" y="68"/>
                </a:lnTo>
                <a:lnTo>
                  <a:pt x="23" y="77"/>
                </a:lnTo>
                <a:lnTo>
                  <a:pt x="22" y="86"/>
                </a:lnTo>
                <a:lnTo>
                  <a:pt x="16" y="98"/>
                </a:lnTo>
                <a:lnTo>
                  <a:pt x="18" y="107"/>
                </a:lnTo>
                <a:lnTo>
                  <a:pt x="14" y="111"/>
                </a:lnTo>
                <a:lnTo>
                  <a:pt x="13" y="111"/>
                </a:lnTo>
                <a:lnTo>
                  <a:pt x="6" y="109"/>
                </a:lnTo>
                <a:lnTo>
                  <a:pt x="0" y="132"/>
                </a:lnTo>
                <a:lnTo>
                  <a:pt x="9" y="143"/>
                </a:lnTo>
                <a:lnTo>
                  <a:pt x="14" y="159"/>
                </a:lnTo>
                <a:lnTo>
                  <a:pt x="23" y="159"/>
                </a:lnTo>
                <a:lnTo>
                  <a:pt x="25" y="166"/>
                </a:lnTo>
                <a:lnTo>
                  <a:pt x="34" y="167"/>
                </a:lnTo>
                <a:lnTo>
                  <a:pt x="36" y="173"/>
                </a:lnTo>
                <a:lnTo>
                  <a:pt x="46" y="180"/>
                </a:lnTo>
                <a:lnTo>
                  <a:pt x="46" y="191"/>
                </a:lnTo>
                <a:lnTo>
                  <a:pt x="54" y="196"/>
                </a:lnTo>
                <a:lnTo>
                  <a:pt x="55" y="199"/>
                </a:lnTo>
                <a:lnTo>
                  <a:pt x="59" y="201"/>
                </a:lnTo>
                <a:lnTo>
                  <a:pt x="62" y="201"/>
                </a:lnTo>
                <a:lnTo>
                  <a:pt x="62" y="205"/>
                </a:lnTo>
                <a:lnTo>
                  <a:pt x="64" y="208"/>
                </a:lnTo>
                <a:lnTo>
                  <a:pt x="62" y="212"/>
                </a:lnTo>
                <a:lnTo>
                  <a:pt x="68" y="228"/>
                </a:lnTo>
                <a:lnTo>
                  <a:pt x="70" y="228"/>
                </a:lnTo>
                <a:lnTo>
                  <a:pt x="73" y="228"/>
                </a:lnTo>
                <a:lnTo>
                  <a:pt x="75" y="230"/>
                </a:lnTo>
                <a:lnTo>
                  <a:pt x="77" y="230"/>
                </a:lnTo>
                <a:lnTo>
                  <a:pt x="80" y="230"/>
                </a:lnTo>
                <a:lnTo>
                  <a:pt x="82" y="231"/>
                </a:lnTo>
                <a:lnTo>
                  <a:pt x="86" y="231"/>
                </a:lnTo>
                <a:lnTo>
                  <a:pt x="86" y="235"/>
                </a:lnTo>
                <a:lnTo>
                  <a:pt x="89" y="237"/>
                </a:lnTo>
                <a:lnTo>
                  <a:pt x="93" y="239"/>
                </a:lnTo>
                <a:lnTo>
                  <a:pt x="94" y="240"/>
                </a:lnTo>
                <a:lnTo>
                  <a:pt x="98" y="246"/>
                </a:lnTo>
                <a:lnTo>
                  <a:pt x="103" y="251"/>
                </a:lnTo>
                <a:lnTo>
                  <a:pt x="103" y="253"/>
                </a:lnTo>
                <a:lnTo>
                  <a:pt x="107" y="253"/>
                </a:lnTo>
                <a:lnTo>
                  <a:pt x="114" y="253"/>
                </a:lnTo>
                <a:lnTo>
                  <a:pt x="118" y="251"/>
                </a:lnTo>
                <a:lnTo>
                  <a:pt x="121" y="242"/>
                </a:lnTo>
                <a:lnTo>
                  <a:pt x="125" y="242"/>
                </a:lnTo>
                <a:lnTo>
                  <a:pt x="126" y="240"/>
                </a:lnTo>
                <a:lnTo>
                  <a:pt x="125" y="235"/>
                </a:lnTo>
                <a:lnTo>
                  <a:pt x="130" y="226"/>
                </a:lnTo>
                <a:lnTo>
                  <a:pt x="141" y="224"/>
                </a:lnTo>
                <a:lnTo>
                  <a:pt x="142" y="214"/>
                </a:lnTo>
                <a:lnTo>
                  <a:pt x="146" y="208"/>
                </a:lnTo>
                <a:lnTo>
                  <a:pt x="148" y="205"/>
                </a:lnTo>
                <a:lnTo>
                  <a:pt x="150" y="205"/>
                </a:lnTo>
                <a:lnTo>
                  <a:pt x="151" y="201"/>
                </a:lnTo>
                <a:lnTo>
                  <a:pt x="157" y="201"/>
                </a:lnTo>
                <a:lnTo>
                  <a:pt x="157" y="199"/>
                </a:lnTo>
                <a:lnTo>
                  <a:pt x="158" y="196"/>
                </a:lnTo>
                <a:lnTo>
                  <a:pt x="158" y="194"/>
                </a:lnTo>
                <a:lnTo>
                  <a:pt x="160" y="194"/>
                </a:lnTo>
                <a:lnTo>
                  <a:pt x="164" y="196"/>
                </a:lnTo>
                <a:lnTo>
                  <a:pt x="176" y="198"/>
                </a:lnTo>
                <a:lnTo>
                  <a:pt x="178" y="196"/>
                </a:lnTo>
                <a:lnTo>
                  <a:pt x="178" y="187"/>
                </a:lnTo>
                <a:lnTo>
                  <a:pt x="178" y="175"/>
                </a:lnTo>
                <a:lnTo>
                  <a:pt x="176" y="164"/>
                </a:lnTo>
                <a:lnTo>
                  <a:pt x="174" y="159"/>
                </a:lnTo>
                <a:lnTo>
                  <a:pt x="171" y="159"/>
                </a:lnTo>
                <a:lnTo>
                  <a:pt x="169" y="159"/>
                </a:lnTo>
                <a:lnTo>
                  <a:pt x="166" y="164"/>
                </a:lnTo>
                <a:lnTo>
                  <a:pt x="164" y="164"/>
                </a:lnTo>
                <a:lnTo>
                  <a:pt x="160" y="155"/>
                </a:lnTo>
                <a:lnTo>
                  <a:pt x="158" y="151"/>
                </a:lnTo>
                <a:lnTo>
                  <a:pt x="169" y="146"/>
                </a:lnTo>
                <a:lnTo>
                  <a:pt x="167" y="132"/>
                </a:lnTo>
                <a:lnTo>
                  <a:pt x="198" y="103"/>
                </a:lnTo>
                <a:lnTo>
                  <a:pt x="203" y="111"/>
                </a:lnTo>
                <a:lnTo>
                  <a:pt x="199" y="130"/>
                </a:lnTo>
                <a:lnTo>
                  <a:pt x="215" y="135"/>
                </a:lnTo>
                <a:lnTo>
                  <a:pt x="226" y="146"/>
                </a:lnTo>
                <a:lnTo>
                  <a:pt x="238" y="151"/>
                </a:lnTo>
                <a:lnTo>
                  <a:pt x="242" y="146"/>
                </a:lnTo>
                <a:lnTo>
                  <a:pt x="256" y="150"/>
                </a:lnTo>
                <a:lnTo>
                  <a:pt x="270" y="157"/>
                </a:lnTo>
                <a:lnTo>
                  <a:pt x="304" y="146"/>
                </a:lnTo>
                <a:lnTo>
                  <a:pt x="306" y="146"/>
                </a:lnTo>
                <a:lnTo>
                  <a:pt x="315" y="135"/>
                </a:lnTo>
                <a:lnTo>
                  <a:pt x="324" y="132"/>
                </a:lnTo>
                <a:lnTo>
                  <a:pt x="326" y="128"/>
                </a:lnTo>
                <a:lnTo>
                  <a:pt x="322" y="132"/>
                </a:lnTo>
                <a:lnTo>
                  <a:pt x="315" y="12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324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2" name="CustomShape 16"/>
          <p:cNvSpPr/>
          <p:nvPr/>
        </p:nvSpPr>
        <p:spPr>
          <a:xfrm>
            <a:off x="406800" y="1613880"/>
            <a:ext cx="1015200" cy="945720"/>
          </a:xfrm>
          <a:custGeom>
            <a:avLst/>
            <a:gdLst/>
            <a:ahLst/>
            <a:rect l="l" t="t" r="r" b="b"/>
            <a:pathLst>
              <a:path w="1702" h="1586">
                <a:moveTo>
                  <a:pt x="1590" y="1474"/>
                </a:moveTo>
                <a:lnTo>
                  <a:pt x="1590" y="1180"/>
                </a:lnTo>
                <a:lnTo>
                  <a:pt x="1590" y="1180"/>
                </a:lnTo>
                <a:lnTo>
                  <a:pt x="1590" y="1164"/>
                </a:lnTo>
                <a:lnTo>
                  <a:pt x="1586" y="1148"/>
                </a:lnTo>
                <a:lnTo>
                  <a:pt x="1582" y="1132"/>
                </a:lnTo>
                <a:lnTo>
                  <a:pt x="1576" y="1116"/>
                </a:lnTo>
                <a:lnTo>
                  <a:pt x="1570" y="1102"/>
                </a:lnTo>
                <a:lnTo>
                  <a:pt x="1562" y="1088"/>
                </a:lnTo>
                <a:lnTo>
                  <a:pt x="1552" y="1076"/>
                </a:lnTo>
                <a:lnTo>
                  <a:pt x="1542" y="1064"/>
                </a:lnTo>
                <a:lnTo>
                  <a:pt x="1530" y="1054"/>
                </a:lnTo>
                <a:lnTo>
                  <a:pt x="1518" y="1044"/>
                </a:lnTo>
                <a:lnTo>
                  <a:pt x="1504" y="1036"/>
                </a:lnTo>
                <a:lnTo>
                  <a:pt x="1490" y="1030"/>
                </a:lnTo>
                <a:lnTo>
                  <a:pt x="1474" y="1024"/>
                </a:lnTo>
                <a:lnTo>
                  <a:pt x="1458" y="1020"/>
                </a:lnTo>
                <a:lnTo>
                  <a:pt x="1442" y="1018"/>
                </a:lnTo>
                <a:lnTo>
                  <a:pt x="1426" y="1016"/>
                </a:lnTo>
                <a:lnTo>
                  <a:pt x="1418" y="1016"/>
                </a:lnTo>
                <a:lnTo>
                  <a:pt x="1418" y="1092"/>
                </a:lnTo>
                <a:lnTo>
                  <a:pt x="1426" y="1092"/>
                </a:lnTo>
                <a:lnTo>
                  <a:pt x="1426" y="1092"/>
                </a:lnTo>
                <a:lnTo>
                  <a:pt x="1444" y="1092"/>
                </a:lnTo>
                <a:lnTo>
                  <a:pt x="1460" y="1098"/>
                </a:lnTo>
                <a:lnTo>
                  <a:pt x="1476" y="1106"/>
                </a:lnTo>
                <a:lnTo>
                  <a:pt x="1488" y="1118"/>
                </a:lnTo>
                <a:lnTo>
                  <a:pt x="1500" y="1130"/>
                </a:lnTo>
                <a:lnTo>
                  <a:pt x="1508" y="1146"/>
                </a:lnTo>
                <a:lnTo>
                  <a:pt x="1514" y="1162"/>
                </a:lnTo>
                <a:lnTo>
                  <a:pt x="1516" y="1180"/>
                </a:lnTo>
                <a:lnTo>
                  <a:pt x="1516" y="1474"/>
                </a:lnTo>
                <a:lnTo>
                  <a:pt x="1416" y="1474"/>
                </a:lnTo>
                <a:lnTo>
                  <a:pt x="1416" y="948"/>
                </a:lnTo>
                <a:lnTo>
                  <a:pt x="1416" y="948"/>
                </a:lnTo>
                <a:lnTo>
                  <a:pt x="1416" y="932"/>
                </a:lnTo>
                <a:lnTo>
                  <a:pt x="1414" y="916"/>
                </a:lnTo>
                <a:lnTo>
                  <a:pt x="1410" y="902"/>
                </a:lnTo>
                <a:lnTo>
                  <a:pt x="1406" y="888"/>
                </a:lnTo>
                <a:lnTo>
                  <a:pt x="1400" y="874"/>
                </a:lnTo>
                <a:lnTo>
                  <a:pt x="1392" y="860"/>
                </a:lnTo>
                <a:lnTo>
                  <a:pt x="1384" y="850"/>
                </a:lnTo>
                <a:lnTo>
                  <a:pt x="1376" y="838"/>
                </a:lnTo>
                <a:lnTo>
                  <a:pt x="1366" y="828"/>
                </a:lnTo>
                <a:lnTo>
                  <a:pt x="1354" y="820"/>
                </a:lnTo>
                <a:lnTo>
                  <a:pt x="1342" y="812"/>
                </a:lnTo>
                <a:lnTo>
                  <a:pt x="1330" y="806"/>
                </a:lnTo>
                <a:lnTo>
                  <a:pt x="1318" y="800"/>
                </a:lnTo>
                <a:lnTo>
                  <a:pt x="1304" y="796"/>
                </a:lnTo>
                <a:lnTo>
                  <a:pt x="1290" y="794"/>
                </a:lnTo>
                <a:lnTo>
                  <a:pt x="1276" y="792"/>
                </a:lnTo>
                <a:lnTo>
                  <a:pt x="1276" y="792"/>
                </a:lnTo>
                <a:lnTo>
                  <a:pt x="1262" y="794"/>
                </a:lnTo>
                <a:lnTo>
                  <a:pt x="1248" y="796"/>
                </a:lnTo>
                <a:lnTo>
                  <a:pt x="1234" y="800"/>
                </a:lnTo>
                <a:lnTo>
                  <a:pt x="1220" y="806"/>
                </a:lnTo>
                <a:lnTo>
                  <a:pt x="1208" y="812"/>
                </a:lnTo>
                <a:lnTo>
                  <a:pt x="1196" y="820"/>
                </a:lnTo>
                <a:lnTo>
                  <a:pt x="1186" y="828"/>
                </a:lnTo>
                <a:lnTo>
                  <a:pt x="1176" y="838"/>
                </a:lnTo>
                <a:lnTo>
                  <a:pt x="1166" y="850"/>
                </a:lnTo>
                <a:lnTo>
                  <a:pt x="1158" y="860"/>
                </a:lnTo>
                <a:lnTo>
                  <a:pt x="1152" y="874"/>
                </a:lnTo>
                <a:lnTo>
                  <a:pt x="1146" y="888"/>
                </a:lnTo>
                <a:lnTo>
                  <a:pt x="1140" y="902"/>
                </a:lnTo>
                <a:lnTo>
                  <a:pt x="1138" y="916"/>
                </a:lnTo>
                <a:lnTo>
                  <a:pt x="1136" y="932"/>
                </a:lnTo>
                <a:lnTo>
                  <a:pt x="1134" y="948"/>
                </a:lnTo>
                <a:lnTo>
                  <a:pt x="1134" y="1134"/>
                </a:lnTo>
                <a:lnTo>
                  <a:pt x="1078" y="1134"/>
                </a:lnTo>
                <a:lnTo>
                  <a:pt x="1078" y="452"/>
                </a:lnTo>
                <a:lnTo>
                  <a:pt x="1022" y="452"/>
                </a:lnTo>
                <a:lnTo>
                  <a:pt x="1022" y="510"/>
                </a:lnTo>
                <a:lnTo>
                  <a:pt x="964" y="510"/>
                </a:lnTo>
                <a:lnTo>
                  <a:pt x="964" y="396"/>
                </a:lnTo>
                <a:lnTo>
                  <a:pt x="1022" y="396"/>
                </a:lnTo>
                <a:lnTo>
                  <a:pt x="1022" y="340"/>
                </a:lnTo>
                <a:lnTo>
                  <a:pt x="738" y="340"/>
                </a:lnTo>
                <a:lnTo>
                  <a:pt x="738" y="396"/>
                </a:lnTo>
                <a:lnTo>
                  <a:pt x="794" y="396"/>
                </a:lnTo>
                <a:lnTo>
                  <a:pt x="794" y="1134"/>
                </a:lnTo>
                <a:lnTo>
                  <a:pt x="680" y="1134"/>
                </a:lnTo>
                <a:lnTo>
                  <a:pt x="680" y="622"/>
                </a:lnTo>
                <a:lnTo>
                  <a:pt x="568" y="622"/>
                </a:lnTo>
                <a:lnTo>
                  <a:pt x="568" y="1134"/>
                </a:lnTo>
                <a:lnTo>
                  <a:pt x="440" y="1134"/>
                </a:lnTo>
                <a:lnTo>
                  <a:pt x="398" y="56"/>
                </a:lnTo>
                <a:lnTo>
                  <a:pt x="454" y="56"/>
                </a:lnTo>
                <a:lnTo>
                  <a:pt x="454" y="0"/>
                </a:lnTo>
                <a:lnTo>
                  <a:pt x="114" y="0"/>
                </a:lnTo>
                <a:lnTo>
                  <a:pt x="114" y="56"/>
                </a:lnTo>
                <a:lnTo>
                  <a:pt x="170" y="56"/>
                </a:lnTo>
                <a:lnTo>
                  <a:pt x="114" y="1474"/>
                </a:lnTo>
                <a:lnTo>
                  <a:pt x="0" y="1474"/>
                </a:lnTo>
                <a:lnTo>
                  <a:pt x="0" y="1586"/>
                </a:lnTo>
                <a:lnTo>
                  <a:pt x="1702" y="1586"/>
                </a:lnTo>
                <a:lnTo>
                  <a:pt x="1702" y="1474"/>
                </a:lnTo>
                <a:lnTo>
                  <a:pt x="1590" y="1474"/>
                </a:lnTo>
                <a:close/>
                <a:moveTo>
                  <a:pt x="1022" y="792"/>
                </a:moveTo>
                <a:lnTo>
                  <a:pt x="1022" y="850"/>
                </a:lnTo>
                <a:lnTo>
                  <a:pt x="964" y="850"/>
                </a:lnTo>
                <a:lnTo>
                  <a:pt x="964" y="792"/>
                </a:lnTo>
                <a:lnTo>
                  <a:pt x="1022" y="792"/>
                </a:lnTo>
                <a:close/>
                <a:moveTo>
                  <a:pt x="964" y="736"/>
                </a:moveTo>
                <a:lnTo>
                  <a:pt x="964" y="680"/>
                </a:lnTo>
                <a:lnTo>
                  <a:pt x="1022" y="680"/>
                </a:lnTo>
                <a:lnTo>
                  <a:pt x="1022" y="736"/>
                </a:lnTo>
                <a:lnTo>
                  <a:pt x="964" y="736"/>
                </a:lnTo>
                <a:close/>
                <a:moveTo>
                  <a:pt x="1022" y="906"/>
                </a:moveTo>
                <a:lnTo>
                  <a:pt x="1022" y="964"/>
                </a:lnTo>
                <a:lnTo>
                  <a:pt x="964" y="964"/>
                </a:lnTo>
                <a:lnTo>
                  <a:pt x="964" y="906"/>
                </a:lnTo>
                <a:lnTo>
                  <a:pt x="1022" y="906"/>
                </a:lnTo>
                <a:close/>
                <a:moveTo>
                  <a:pt x="1022" y="1020"/>
                </a:moveTo>
                <a:lnTo>
                  <a:pt x="1022" y="1076"/>
                </a:lnTo>
                <a:lnTo>
                  <a:pt x="964" y="1076"/>
                </a:lnTo>
                <a:lnTo>
                  <a:pt x="964" y="1020"/>
                </a:lnTo>
                <a:lnTo>
                  <a:pt x="1022" y="1020"/>
                </a:lnTo>
                <a:close/>
                <a:moveTo>
                  <a:pt x="1022" y="566"/>
                </a:moveTo>
                <a:lnTo>
                  <a:pt x="1022" y="622"/>
                </a:lnTo>
                <a:lnTo>
                  <a:pt x="964" y="622"/>
                </a:lnTo>
                <a:lnTo>
                  <a:pt x="964" y="566"/>
                </a:lnTo>
                <a:lnTo>
                  <a:pt x="1022" y="566"/>
                </a:lnTo>
                <a:close/>
                <a:moveTo>
                  <a:pt x="964" y="1134"/>
                </a:moveTo>
                <a:lnTo>
                  <a:pt x="1022" y="1134"/>
                </a:lnTo>
                <a:lnTo>
                  <a:pt x="1022" y="1134"/>
                </a:lnTo>
                <a:lnTo>
                  <a:pt x="964" y="1134"/>
                </a:lnTo>
                <a:lnTo>
                  <a:pt x="964" y="1134"/>
                </a:lnTo>
                <a:close/>
                <a:moveTo>
                  <a:pt x="794" y="1246"/>
                </a:moveTo>
                <a:lnTo>
                  <a:pt x="964" y="1246"/>
                </a:lnTo>
                <a:lnTo>
                  <a:pt x="1022" y="1246"/>
                </a:lnTo>
                <a:lnTo>
                  <a:pt x="1078" y="1246"/>
                </a:lnTo>
                <a:lnTo>
                  <a:pt x="1134" y="1246"/>
                </a:lnTo>
                <a:lnTo>
                  <a:pt x="1134" y="1306"/>
                </a:lnTo>
                <a:lnTo>
                  <a:pt x="448" y="1306"/>
                </a:lnTo>
                <a:lnTo>
                  <a:pt x="446" y="1246"/>
                </a:lnTo>
                <a:lnTo>
                  <a:pt x="794" y="1246"/>
                </a:lnTo>
                <a:close/>
              </a:path>
            </a:pathLst>
          </a:custGeom>
          <a:solidFill>
            <a:srgbClr val="25406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3" name="CustomShape 17"/>
          <p:cNvSpPr/>
          <p:nvPr/>
        </p:nvSpPr>
        <p:spPr>
          <a:xfrm>
            <a:off x="489600" y="2546640"/>
            <a:ext cx="1124640" cy="24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1000" spc="-1" strike="noStrike" u="sng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Антипинский НПЗ</a:t>
            </a:r>
            <a:endParaRPr b="0" lang="ru-RU" sz="1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4" name="CustomShape 18"/>
          <p:cNvSpPr/>
          <p:nvPr/>
        </p:nvSpPr>
        <p:spPr>
          <a:xfrm>
            <a:off x="689760" y="1236600"/>
            <a:ext cx="272880" cy="25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i="1" lang="ru-RU" sz="11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ДГК</a:t>
            </a:r>
            <a:endParaRPr b="0" lang="ru-RU" sz="1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5" name="CustomShape 19"/>
          <p:cNvSpPr/>
          <p:nvPr/>
        </p:nvSpPr>
        <p:spPr>
          <a:xfrm>
            <a:off x="3831120" y="4818600"/>
            <a:ext cx="608400" cy="567000"/>
          </a:xfrm>
          <a:custGeom>
            <a:avLst/>
            <a:gdLst/>
            <a:ahLst/>
            <a:rect l="l" t="t" r="r" b="b"/>
            <a:pathLst>
              <a:path w="1702" h="1586">
                <a:moveTo>
                  <a:pt x="1590" y="1474"/>
                </a:moveTo>
                <a:lnTo>
                  <a:pt x="1590" y="1180"/>
                </a:lnTo>
                <a:lnTo>
                  <a:pt x="1590" y="1180"/>
                </a:lnTo>
                <a:lnTo>
                  <a:pt x="1590" y="1164"/>
                </a:lnTo>
                <a:lnTo>
                  <a:pt x="1586" y="1148"/>
                </a:lnTo>
                <a:lnTo>
                  <a:pt x="1582" y="1132"/>
                </a:lnTo>
                <a:lnTo>
                  <a:pt x="1576" y="1116"/>
                </a:lnTo>
                <a:lnTo>
                  <a:pt x="1570" y="1102"/>
                </a:lnTo>
                <a:lnTo>
                  <a:pt x="1562" y="1088"/>
                </a:lnTo>
                <a:lnTo>
                  <a:pt x="1552" y="1076"/>
                </a:lnTo>
                <a:lnTo>
                  <a:pt x="1542" y="1064"/>
                </a:lnTo>
                <a:lnTo>
                  <a:pt x="1530" y="1054"/>
                </a:lnTo>
                <a:lnTo>
                  <a:pt x="1518" y="1044"/>
                </a:lnTo>
                <a:lnTo>
                  <a:pt x="1504" y="1036"/>
                </a:lnTo>
                <a:lnTo>
                  <a:pt x="1490" y="1030"/>
                </a:lnTo>
                <a:lnTo>
                  <a:pt x="1474" y="1024"/>
                </a:lnTo>
                <a:lnTo>
                  <a:pt x="1458" y="1020"/>
                </a:lnTo>
                <a:lnTo>
                  <a:pt x="1442" y="1018"/>
                </a:lnTo>
                <a:lnTo>
                  <a:pt x="1426" y="1016"/>
                </a:lnTo>
                <a:lnTo>
                  <a:pt x="1418" y="1016"/>
                </a:lnTo>
                <a:lnTo>
                  <a:pt x="1418" y="1092"/>
                </a:lnTo>
                <a:lnTo>
                  <a:pt x="1426" y="1092"/>
                </a:lnTo>
                <a:lnTo>
                  <a:pt x="1426" y="1092"/>
                </a:lnTo>
                <a:lnTo>
                  <a:pt x="1444" y="1092"/>
                </a:lnTo>
                <a:lnTo>
                  <a:pt x="1460" y="1098"/>
                </a:lnTo>
                <a:lnTo>
                  <a:pt x="1476" y="1106"/>
                </a:lnTo>
                <a:lnTo>
                  <a:pt x="1488" y="1118"/>
                </a:lnTo>
                <a:lnTo>
                  <a:pt x="1500" y="1130"/>
                </a:lnTo>
                <a:lnTo>
                  <a:pt x="1508" y="1146"/>
                </a:lnTo>
                <a:lnTo>
                  <a:pt x="1514" y="1162"/>
                </a:lnTo>
                <a:lnTo>
                  <a:pt x="1516" y="1180"/>
                </a:lnTo>
                <a:lnTo>
                  <a:pt x="1516" y="1474"/>
                </a:lnTo>
                <a:lnTo>
                  <a:pt x="1416" y="1474"/>
                </a:lnTo>
                <a:lnTo>
                  <a:pt x="1416" y="948"/>
                </a:lnTo>
                <a:lnTo>
                  <a:pt x="1416" y="948"/>
                </a:lnTo>
                <a:lnTo>
                  <a:pt x="1416" y="932"/>
                </a:lnTo>
                <a:lnTo>
                  <a:pt x="1414" y="916"/>
                </a:lnTo>
                <a:lnTo>
                  <a:pt x="1410" y="902"/>
                </a:lnTo>
                <a:lnTo>
                  <a:pt x="1406" y="888"/>
                </a:lnTo>
                <a:lnTo>
                  <a:pt x="1400" y="874"/>
                </a:lnTo>
                <a:lnTo>
                  <a:pt x="1392" y="860"/>
                </a:lnTo>
                <a:lnTo>
                  <a:pt x="1384" y="850"/>
                </a:lnTo>
                <a:lnTo>
                  <a:pt x="1376" y="838"/>
                </a:lnTo>
                <a:lnTo>
                  <a:pt x="1366" y="828"/>
                </a:lnTo>
                <a:lnTo>
                  <a:pt x="1354" y="820"/>
                </a:lnTo>
                <a:lnTo>
                  <a:pt x="1342" y="812"/>
                </a:lnTo>
                <a:lnTo>
                  <a:pt x="1330" y="806"/>
                </a:lnTo>
                <a:lnTo>
                  <a:pt x="1318" y="800"/>
                </a:lnTo>
                <a:lnTo>
                  <a:pt x="1304" y="796"/>
                </a:lnTo>
                <a:lnTo>
                  <a:pt x="1290" y="794"/>
                </a:lnTo>
                <a:lnTo>
                  <a:pt x="1276" y="792"/>
                </a:lnTo>
                <a:lnTo>
                  <a:pt x="1276" y="792"/>
                </a:lnTo>
                <a:lnTo>
                  <a:pt x="1262" y="794"/>
                </a:lnTo>
                <a:lnTo>
                  <a:pt x="1248" y="796"/>
                </a:lnTo>
                <a:lnTo>
                  <a:pt x="1234" y="800"/>
                </a:lnTo>
                <a:lnTo>
                  <a:pt x="1220" y="806"/>
                </a:lnTo>
                <a:lnTo>
                  <a:pt x="1208" y="812"/>
                </a:lnTo>
                <a:lnTo>
                  <a:pt x="1196" y="820"/>
                </a:lnTo>
                <a:lnTo>
                  <a:pt x="1186" y="828"/>
                </a:lnTo>
                <a:lnTo>
                  <a:pt x="1176" y="838"/>
                </a:lnTo>
                <a:lnTo>
                  <a:pt x="1166" y="850"/>
                </a:lnTo>
                <a:lnTo>
                  <a:pt x="1158" y="860"/>
                </a:lnTo>
                <a:lnTo>
                  <a:pt x="1152" y="874"/>
                </a:lnTo>
                <a:lnTo>
                  <a:pt x="1146" y="888"/>
                </a:lnTo>
                <a:lnTo>
                  <a:pt x="1140" y="902"/>
                </a:lnTo>
                <a:lnTo>
                  <a:pt x="1138" y="916"/>
                </a:lnTo>
                <a:lnTo>
                  <a:pt x="1136" y="932"/>
                </a:lnTo>
                <a:lnTo>
                  <a:pt x="1134" y="948"/>
                </a:lnTo>
                <a:lnTo>
                  <a:pt x="1134" y="1134"/>
                </a:lnTo>
                <a:lnTo>
                  <a:pt x="1078" y="1134"/>
                </a:lnTo>
                <a:lnTo>
                  <a:pt x="1078" y="452"/>
                </a:lnTo>
                <a:lnTo>
                  <a:pt x="1022" y="452"/>
                </a:lnTo>
                <a:lnTo>
                  <a:pt x="1022" y="510"/>
                </a:lnTo>
                <a:lnTo>
                  <a:pt x="964" y="510"/>
                </a:lnTo>
                <a:lnTo>
                  <a:pt x="964" y="396"/>
                </a:lnTo>
                <a:lnTo>
                  <a:pt x="1022" y="396"/>
                </a:lnTo>
                <a:lnTo>
                  <a:pt x="1022" y="340"/>
                </a:lnTo>
                <a:lnTo>
                  <a:pt x="738" y="340"/>
                </a:lnTo>
                <a:lnTo>
                  <a:pt x="738" y="396"/>
                </a:lnTo>
                <a:lnTo>
                  <a:pt x="794" y="396"/>
                </a:lnTo>
                <a:lnTo>
                  <a:pt x="794" y="1134"/>
                </a:lnTo>
                <a:lnTo>
                  <a:pt x="680" y="1134"/>
                </a:lnTo>
                <a:lnTo>
                  <a:pt x="680" y="622"/>
                </a:lnTo>
                <a:lnTo>
                  <a:pt x="568" y="622"/>
                </a:lnTo>
                <a:lnTo>
                  <a:pt x="568" y="1134"/>
                </a:lnTo>
                <a:lnTo>
                  <a:pt x="440" y="1134"/>
                </a:lnTo>
                <a:lnTo>
                  <a:pt x="398" y="56"/>
                </a:lnTo>
                <a:lnTo>
                  <a:pt x="454" y="56"/>
                </a:lnTo>
                <a:lnTo>
                  <a:pt x="454" y="0"/>
                </a:lnTo>
                <a:lnTo>
                  <a:pt x="114" y="0"/>
                </a:lnTo>
                <a:lnTo>
                  <a:pt x="114" y="56"/>
                </a:lnTo>
                <a:lnTo>
                  <a:pt x="170" y="56"/>
                </a:lnTo>
                <a:lnTo>
                  <a:pt x="114" y="1474"/>
                </a:lnTo>
                <a:lnTo>
                  <a:pt x="0" y="1474"/>
                </a:lnTo>
                <a:lnTo>
                  <a:pt x="0" y="1586"/>
                </a:lnTo>
                <a:lnTo>
                  <a:pt x="1702" y="1586"/>
                </a:lnTo>
                <a:lnTo>
                  <a:pt x="1702" y="1474"/>
                </a:lnTo>
                <a:lnTo>
                  <a:pt x="1590" y="1474"/>
                </a:lnTo>
                <a:close/>
                <a:moveTo>
                  <a:pt x="1022" y="792"/>
                </a:moveTo>
                <a:lnTo>
                  <a:pt x="1022" y="850"/>
                </a:lnTo>
                <a:lnTo>
                  <a:pt x="964" y="850"/>
                </a:lnTo>
                <a:lnTo>
                  <a:pt x="964" y="792"/>
                </a:lnTo>
                <a:lnTo>
                  <a:pt x="1022" y="792"/>
                </a:lnTo>
                <a:close/>
                <a:moveTo>
                  <a:pt x="964" y="736"/>
                </a:moveTo>
                <a:lnTo>
                  <a:pt x="964" y="680"/>
                </a:lnTo>
                <a:lnTo>
                  <a:pt x="1022" y="680"/>
                </a:lnTo>
                <a:lnTo>
                  <a:pt x="1022" y="736"/>
                </a:lnTo>
                <a:lnTo>
                  <a:pt x="964" y="736"/>
                </a:lnTo>
                <a:close/>
                <a:moveTo>
                  <a:pt x="1022" y="906"/>
                </a:moveTo>
                <a:lnTo>
                  <a:pt x="1022" y="964"/>
                </a:lnTo>
                <a:lnTo>
                  <a:pt x="964" y="964"/>
                </a:lnTo>
                <a:lnTo>
                  <a:pt x="964" y="906"/>
                </a:lnTo>
                <a:lnTo>
                  <a:pt x="1022" y="906"/>
                </a:lnTo>
                <a:close/>
                <a:moveTo>
                  <a:pt x="1022" y="1020"/>
                </a:moveTo>
                <a:lnTo>
                  <a:pt x="1022" y="1076"/>
                </a:lnTo>
                <a:lnTo>
                  <a:pt x="964" y="1076"/>
                </a:lnTo>
                <a:lnTo>
                  <a:pt x="964" y="1020"/>
                </a:lnTo>
                <a:lnTo>
                  <a:pt x="1022" y="1020"/>
                </a:lnTo>
                <a:close/>
                <a:moveTo>
                  <a:pt x="1022" y="566"/>
                </a:moveTo>
                <a:lnTo>
                  <a:pt x="1022" y="622"/>
                </a:lnTo>
                <a:lnTo>
                  <a:pt x="964" y="622"/>
                </a:lnTo>
                <a:lnTo>
                  <a:pt x="964" y="566"/>
                </a:lnTo>
                <a:lnTo>
                  <a:pt x="1022" y="566"/>
                </a:lnTo>
                <a:close/>
                <a:moveTo>
                  <a:pt x="964" y="1134"/>
                </a:moveTo>
                <a:lnTo>
                  <a:pt x="1022" y="1134"/>
                </a:lnTo>
                <a:lnTo>
                  <a:pt x="1022" y="1134"/>
                </a:lnTo>
                <a:lnTo>
                  <a:pt x="964" y="1134"/>
                </a:lnTo>
                <a:lnTo>
                  <a:pt x="964" y="1134"/>
                </a:lnTo>
                <a:close/>
                <a:moveTo>
                  <a:pt x="794" y="1246"/>
                </a:moveTo>
                <a:lnTo>
                  <a:pt x="964" y="1246"/>
                </a:lnTo>
                <a:lnTo>
                  <a:pt x="1022" y="1246"/>
                </a:lnTo>
                <a:lnTo>
                  <a:pt x="1078" y="1246"/>
                </a:lnTo>
                <a:lnTo>
                  <a:pt x="1134" y="1246"/>
                </a:lnTo>
                <a:lnTo>
                  <a:pt x="1134" y="1306"/>
                </a:lnTo>
                <a:lnTo>
                  <a:pt x="448" y="1306"/>
                </a:lnTo>
                <a:lnTo>
                  <a:pt x="446" y="1246"/>
                </a:lnTo>
                <a:lnTo>
                  <a:pt x="794" y="1246"/>
                </a:lnTo>
                <a:close/>
              </a:path>
            </a:pathLst>
          </a:custGeom>
          <a:solidFill>
            <a:srgbClr val="25406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6" name="CustomShape 20"/>
          <p:cNvSpPr/>
          <p:nvPr/>
        </p:nvSpPr>
        <p:spPr>
          <a:xfrm>
            <a:off x="3803400" y="5365440"/>
            <a:ext cx="1103400" cy="24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1000" spc="-1" strike="noStrike" u="sng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Коченевский НПЗ</a:t>
            </a:r>
            <a:endParaRPr b="0" lang="ru-RU" sz="1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7" name="CustomShape 21"/>
          <p:cNvSpPr/>
          <p:nvPr/>
        </p:nvSpPr>
        <p:spPr>
          <a:xfrm>
            <a:off x="3419640" y="4482360"/>
            <a:ext cx="1473120" cy="36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b="1" i="1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Средние и тяжелые дистилляты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8" name="CustomShape 22"/>
          <p:cNvSpPr/>
          <p:nvPr/>
        </p:nvSpPr>
        <p:spPr>
          <a:xfrm>
            <a:off x="2137680" y="3316680"/>
            <a:ext cx="438120" cy="408240"/>
          </a:xfrm>
          <a:custGeom>
            <a:avLst/>
            <a:gdLst/>
            <a:ahLst/>
            <a:rect l="l" t="t" r="r" b="b"/>
            <a:pathLst>
              <a:path w="1702" h="1586">
                <a:moveTo>
                  <a:pt x="1590" y="1474"/>
                </a:moveTo>
                <a:lnTo>
                  <a:pt x="1590" y="1180"/>
                </a:lnTo>
                <a:lnTo>
                  <a:pt x="1590" y="1180"/>
                </a:lnTo>
                <a:lnTo>
                  <a:pt x="1590" y="1164"/>
                </a:lnTo>
                <a:lnTo>
                  <a:pt x="1586" y="1148"/>
                </a:lnTo>
                <a:lnTo>
                  <a:pt x="1582" y="1132"/>
                </a:lnTo>
                <a:lnTo>
                  <a:pt x="1576" y="1116"/>
                </a:lnTo>
                <a:lnTo>
                  <a:pt x="1570" y="1102"/>
                </a:lnTo>
                <a:lnTo>
                  <a:pt x="1562" y="1088"/>
                </a:lnTo>
                <a:lnTo>
                  <a:pt x="1552" y="1076"/>
                </a:lnTo>
                <a:lnTo>
                  <a:pt x="1542" y="1064"/>
                </a:lnTo>
                <a:lnTo>
                  <a:pt x="1530" y="1054"/>
                </a:lnTo>
                <a:lnTo>
                  <a:pt x="1518" y="1044"/>
                </a:lnTo>
                <a:lnTo>
                  <a:pt x="1504" y="1036"/>
                </a:lnTo>
                <a:lnTo>
                  <a:pt x="1490" y="1030"/>
                </a:lnTo>
                <a:lnTo>
                  <a:pt x="1474" y="1024"/>
                </a:lnTo>
                <a:lnTo>
                  <a:pt x="1458" y="1020"/>
                </a:lnTo>
                <a:lnTo>
                  <a:pt x="1442" y="1018"/>
                </a:lnTo>
                <a:lnTo>
                  <a:pt x="1426" y="1016"/>
                </a:lnTo>
                <a:lnTo>
                  <a:pt x="1418" y="1016"/>
                </a:lnTo>
                <a:lnTo>
                  <a:pt x="1418" y="1092"/>
                </a:lnTo>
                <a:lnTo>
                  <a:pt x="1426" y="1092"/>
                </a:lnTo>
                <a:lnTo>
                  <a:pt x="1426" y="1092"/>
                </a:lnTo>
                <a:lnTo>
                  <a:pt x="1444" y="1092"/>
                </a:lnTo>
                <a:lnTo>
                  <a:pt x="1460" y="1098"/>
                </a:lnTo>
                <a:lnTo>
                  <a:pt x="1476" y="1106"/>
                </a:lnTo>
                <a:lnTo>
                  <a:pt x="1488" y="1118"/>
                </a:lnTo>
                <a:lnTo>
                  <a:pt x="1500" y="1130"/>
                </a:lnTo>
                <a:lnTo>
                  <a:pt x="1508" y="1146"/>
                </a:lnTo>
                <a:lnTo>
                  <a:pt x="1514" y="1162"/>
                </a:lnTo>
                <a:lnTo>
                  <a:pt x="1516" y="1180"/>
                </a:lnTo>
                <a:lnTo>
                  <a:pt x="1516" y="1474"/>
                </a:lnTo>
                <a:lnTo>
                  <a:pt x="1416" y="1474"/>
                </a:lnTo>
                <a:lnTo>
                  <a:pt x="1416" y="948"/>
                </a:lnTo>
                <a:lnTo>
                  <a:pt x="1416" y="948"/>
                </a:lnTo>
                <a:lnTo>
                  <a:pt x="1416" y="932"/>
                </a:lnTo>
                <a:lnTo>
                  <a:pt x="1414" y="916"/>
                </a:lnTo>
                <a:lnTo>
                  <a:pt x="1410" y="902"/>
                </a:lnTo>
                <a:lnTo>
                  <a:pt x="1406" y="888"/>
                </a:lnTo>
                <a:lnTo>
                  <a:pt x="1400" y="874"/>
                </a:lnTo>
                <a:lnTo>
                  <a:pt x="1392" y="860"/>
                </a:lnTo>
                <a:lnTo>
                  <a:pt x="1384" y="850"/>
                </a:lnTo>
                <a:lnTo>
                  <a:pt x="1376" y="838"/>
                </a:lnTo>
                <a:lnTo>
                  <a:pt x="1366" y="828"/>
                </a:lnTo>
                <a:lnTo>
                  <a:pt x="1354" y="820"/>
                </a:lnTo>
                <a:lnTo>
                  <a:pt x="1342" y="812"/>
                </a:lnTo>
                <a:lnTo>
                  <a:pt x="1330" y="806"/>
                </a:lnTo>
                <a:lnTo>
                  <a:pt x="1318" y="800"/>
                </a:lnTo>
                <a:lnTo>
                  <a:pt x="1304" y="796"/>
                </a:lnTo>
                <a:lnTo>
                  <a:pt x="1290" y="794"/>
                </a:lnTo>
                <a:lnTo>
                  <a:pt x="1276" y="792"/>
                </a:lnTo>
                <a:lnTo>
                  <a:pt x="1276" y="792"/>
                </a:lnTo>
                <a:lnTo>
                  <a:pt x="1262" y="794"/>
                </a:lnTo>
                <a:lnTo>
                  <a:pt x="1248" y="796"/>
                </a:lnTo>
                <a:lnTo>
                  <a:pt x="1234" y="800"/>
                </a:lnTo>
                <a:lnTo>
                  <a:pt x="1220" y="806"/>
                </a:lnTo>
                <a:lnTo>
                  <a:pt x="1208" y="812"/>
                </a:lnTo>
                <a:lnTo>
                  <a:pt x="1196" y="820"/>
                </a:lnTo>
                <a:lnTo>
                  <a:pt x="1186" y="828"/>
                </a:lnTo>
                <a:lnTo>
                  <a:pt x="1176" y="838"/>
                </a:lnTo>
                <a:lnTo>
                  <a:pt x="1166" y="850"/>
                </a:lnTo>
                <a:lnTo>
                  <a:pt x="1158" y="860"/>
                </a:lnTo>
                <a:lnTo>
                  <a:pt x="1152" y="874"/>
                </a:lnTo>
                <a:lnTo>
                  <a:pt x="1146" y="888"/>
                </a:lnTo>
                <a:lnTo>
                  <a:pt x="1140" y="902"/>
                </a:lnTo>
                <a:lnTo>
                  <a:pt x="1138" y="916"/>
                </a:lnTo>
                <a:lnTo>
                  <a:pt x="1136" y="932"/>
                </a:lnTo>
                <a:lnTo>
                  <a:pt x="1134" y="948"/>
                </a:lnTo>
                <a:lnTo>
                  <a:pt x="1134" y="1134"/>
                </a:lnTo>
                <a:lnTo>
                  <a:pt x="1078" y="1134"/>
                </a:lnTo>
                <a:lnTo>
                  <a:pt x="1078" y="452"/>
                </a:lnTo>
                <a:lnTo>
                  <a:pt x="1022" y="452"/>
                </a:lnTo>
                <a:lnTo>
                  <a:pt x="1022" y="510"/>
                </a:lnTo>
                <a:lnTo>
                  <a:pt x="964" y="510"/>
                </a:lnTo>
                <a:lnTo>
                  <a:pt x="964" y="396"/>
                </a:lnTo>
                <a:lnTo>
                  <a:pt x="1022" y="396"/>
                </a:lnTo>
                <a:lnTo>
                  <a:pt x="1022" y="340"/>
                </a:lnTo>
                <a:lnTo>
                  <a:pt x="738" y="340"/>
                </a:lnTo>
                <a:lnTo>
                  <a:pt x="738" y="396"/>
                </a:lnTo>
                <a:lnTo>
                  <a:pt x="794" y="396"/>
                </a:lnTo>
                <a:lnTo>
                  <a:pt x="794" y="1134"/>
                </a:lnTo>
                <a:lnTo>
                  <a:pt x="680" y="1134"/>
                </a:lnTo>
                <a:lnTo>
                  <a:pt x="680" y="622"/>
                </a:lnTo>
                <a:lnTo>
                  <a:pt x="568" y="622"/>
                </a:lnTo>
                <a:lnTo>
                  <a:pt x="568" y="1134"/>
                </a:lnTo>
                <a:lnTo>
                  <a:pt x="440" y="1134"/>
                </a:lnTo>
                <a:lnTo>
                  <a:pt x="398" y="56"/>
                </a:lnTo>
                <a:lnTo>
                  <a:pt x="454" y="56"/>
                </a:lnTo>
                <a:lnTo>
                  <a:pt x="454" y="0"/>
                </a:lnTo>
                <a:lnTo>
                  <a:pt x="114" y="0"/>
                </a:lnTo>
                <a:lnTo>
                  <a:pt x="114" y="56"/>
                </a:lnTo>
                <a:lnTo>
                  <a:pt x="170" y="56"/>
                </a:lnTo>
                <a:lnTo>
                  <a:pt x="114" y="1474"/>
                </a:lnTo>
                <a:lnTo>
                  <a:pt x="0" y="1474"/>
                </a:lnTo>
                <a:lnTo>
                  <a:pt x="0" y="1586"/>
                </a:lnTo>
                <a:lnTo>
                  <a:pt x="1702" y="1586"/>
                </a:lnTo>
                <a:lnTo>
                  <a:pt x="1702" y="1474"/>
                </a:lnTo>
                <a:lnTo>
                  <a:pt x="1590" y="1474"/>
                </a:lnTo>
                <a:close/>
                <a:moveTo>
                  <a:pt x="1022" y="792"/>
                </a:moveTo>
                <a:lnTo>
                  <a:pt x="1022" y="850"/>
                </a:lnTo>
                <a:lnTo>
                  <a:pt x="964" y="850"/>
                </a:lnTo>
                <a:lnTo>
                  <a:pt x="964" y="792"/>
                </a:lnTo>
                <a:lnTo>
                  <a:pt x="1022" y="792"/>
                </a:lnTo>
                <a:close/>
                <a:moveTo>
                  <a:pt x="964" y="736"/>
                </a:moveTo>
                <a:lnTo>
                  <a:pt x="964" y="680"/>
                </a:lnTo>
                <a:lnTo>
                  <a:pt x="1022" y="680"/>
                </a:lnTo>
                <a:lnTo>
                  <a:pt x="1022" y="736"/>
                </a:lnTo>
                <a:lnTo>
                  <a:pt x="964" y="736"/>
                </a:lnTo>
                <a:close/>
                <a:moveTo>
                  <a:pt x="1022" y="906"/>
                </a:moveTo>
                <a:lnTo>
                  <a:pt x="1022" y="964"/>
                </a:lnTo>
                <a:lnTo>
                  <a:pt x="964" y="964"/>
                </a:lnTo>
                <a:lnTo>
                  <a:pt x="964" y="906"/>
                </a:lnTo>
                <a:lnTo>
                  <a:pt x="1022" y="906"/>
                </a:lnTo>
                <a:close/>
                <a:moveTo>
                  <a:pt x="1022" y="1020"/>
                </a:moveTo>
                <a:lnTo>
                  <a:pt x="1022" y="1076"/>
                </a:lnTo>
                <a:lnTo>
                  <a:pt x="964" y="1076"/>
                </a:lnTo>
                <a:lnTo>
                  <a:pt x="964" y="1020"/>
                </a:lnTo>
                <a:lnTo>
                  <a:pt x="1022" y="1020"/>
                </a:lnTo>
                <a:close/>
                <a:moveTo>
                  <a:pt x="1022" y="566"/>
                </a:moveTo>
                <a:lnTo>
                  <a:pt x="1022" y="622"/>
                </a:lnTo>
                <a:lnTo>
                  <a:pt x="964" y="622"/>
                </a:lnTo>
                <a:lnTo>
                  <a:pt x="964" y="566"/>
                </a:lnTo>
                <a:lnTo>
                  <a:pt x="1022" y="566"/>
                </a:lnTo>
                <a:close/>
                <a:moveTo>
                  <a:pt x="964" y="1134"/>
                </a:moveTo>
                <a:lnTo>
                  <a:pt x="1022" y="1134"/>
                </a:lnTo>
                <a:lnTo>
                  <a:pt x="1022" y="1134"/>
                </a:lnTo>
                <a:lnTo>
                  <a:pt x="964" y="1134"/>
                </a:lnTo>
                <a:lnTo>
                  <a:pt x="964" y="1134"/>
                </a:lnTo>
                <a:close/>
                <a:moveTo>
                  <a:pt x="794" y="1246"/>
                </a:moveTo>
                <a:lnTo>
                  <a:pt x="964" y="1246"/>
                </a:lnTo>
                <a:lnTo>
                  <a:pt x="1022" y="1246"/>
                </a:lnTo>
                <a:lnTo>
                  <a:pt x="1078" y="1246"/>
                </a:lnTo>
                <a:lnTo>
                  <a:pt x="1134" y="1246"/>
                </a:lnTo>
                <a:lnTo>
                  <a:pt x="1134" y="1306"/>
                </a:lnTo>
                <a:lnTo>
                  <a:pt x="448" y="1306"/>
                </a:lnTo>
                <a:lnTo>
                  <a:pt x="446" y="1246"/>
                </a:lnTo>
                <a:lnTo>
                  <a:pt x="794" y="1246"/>
                </a:lnTo>
                <a:close/>
              </a:path>
            </a:pathLst>
          </a:custGeom>
          <a:solidFill>
            <a:srgbClr val="25406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9" name="CustomShape 23"/>
          <p:cNvSpPr/>
          <p:nvPr/>
        </p:nvSpPr>
        <p:spPr>
          <a:xfrm>
            <a:off x="1980000" y="3696480"/>
            <a:ext cx="1156680" cy="24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1000" spc="-1" strike="noStrike" u="sng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Крутогорский НПЗ</a:t>
            </a:r>
            <a:endParaRPr b="0" lang="ru-RU" sz="1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0" name="CustomShape 24"/>
          <p:cNvSpPr/>
          <p:nvPr/>
        </p:nvSpPr>
        <p:spPr>
          <a:xfrm>
            <a:off x="1651320" y="2944440"/>
            <a:ext cx="1410840" cy="36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b="1" i="1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Средние и тяжелые дистилляты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1" name="CustomShape 25"/>
          <p:cNvSpPr/>
          <p:nvPr/>
        </p:nvSpPr>
        <p:spPr>
          <a:xfrm>
            <a:off x="1826640" y="4422240"/>
            <a:ext cx="545400" cy="27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rgbClr val="25406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Омск</a:t>
            </a:r>
            <a:endParaRPr b="0" lang="ru-RU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2" name="CustomShape 26"/>
          <p:cNvSpPr/>
          <p:nvPr/>
        </p:nvSpPr>
        <p:spPr>
          <a:xfrm>
            <a:off x="2020680" y="4322160"/>
            <a:ext cx="127440" cy="127440"/>
          </a:xfrm>
          <a:prstGeom prst="ellipse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3" name="CustomShape 27"/>
          <p:cNvSpPr/>
          <p:nvPr/>
        </p:nvSpPr>
        <p:spPr>
          <a:xfrm>
            <a:off x="2047680" y="4345920"/>
            <a:ext cx="79560" cy="79560"/>
          </a:xfrm>
          <a:prstGeom prst="ellipse">
            <a:avLst/>
          </a:prstGeom>
          <a:solidFill>
            <a:schemeClr val="tx1"/>
          </a:solidFill>
          <a:ln w="1908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4" name="CustomShape 28"/>
          <p:cNvSpPr/>
          <p:nvPr/>
        </p:nvSpPr>
        <p:spPr>
          <a:xfrm>
            <a:off x="759240" y="2808720"/>
            <a:ext cx="1116000" cy="1534680"/>
          </a:xfrm>
          <a:custGeom>
            <a:avLst/>
            <a:gdLst/>
            <a:ahLst/>
            <a:rect l="l" t="t" r="r" b="b"/>
            <a:pathLst>
              <a:path w="820434" h="1127760">
                <a:moveTo>
                  <a:pt x="27954" y="0"/>
                </a:moveTo>
                <a:cubicBezTo>
                  <a:pt x="-3796" y="218440"/>
                  <a:pt x="-35546" y="436880"/>
                  <a:pt x="96534" y="624840"/>
                </a:cubicBezTo>
                <a:cubicBezTo>
                  <a:pt x="228614" y="812800"/>
                  <a:pt x="524524" y="970280"/>
                  <a:pt x="820434" y="1127760"/>
                </a:cubicBezTo>
              </a:path>
            </a:pathLst>
          </a:custGeom>
          <a:noFill/>
          <a:ln w="12600">
            <a:solidFill>
              <a:srgbClr val="254061"/>
            </a:solidFill>
            <a:custDash>
              <a:ds d="400000" sp="300000"/>
            </a:custDash>
            <a:round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5" name="CustomShape 29"/>
          <p:cNvSpPr/>
          <p:nvPr/>
        </p:nvSpPr>
        <p:spPr>
          <a:xfrm>
            <a:off x="2343600" y="4417200"/>
            <a:ext cx="1420200" cy="849600"/>
          </a:xfrm>
          <a:custGeom>
            <a:avLst/>
            <a:gdLst/>
            <a:ahLst/>
            <a:rect l="l" t="t" r="r" b="b"/>
            <a:pathLst>
              <a:path w="1043940" h="624840">
                <a:moveTo>
                  <a:pt x="1043940" y="624840"/>
                </a:moveTo>
                <a:cubicBezTo>
                  <a:pt x="970915" y="436880"/>
                  <a:pt x="897890" y="248920"/>
                  <a:pt x="723900" y="144780"/>
                </a:cubicBezTo>
                <a:cubicBezTo>
                  <a:pt x="549910" y="40640"/>
                  <a:pt x="274955" y="20320"/>
                  <a:pt x="0" y="0"/>
                </a:cubicBezTo>
              </a:path>
            </a:pathLst>
          </a:custGeom>
          <a:noFill/>
          <a:ln w="12600">
            <a:solidFill>
              <a:srgbClr val="254061"/>
            </a:solidFill>
            <a:custDash>
              <a:ds d="400000" sp="300000"/>
            </a:custDash>
            <a:round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6" name="CustomShape 30"/>
          <p:cNvSpPr/>
          <p:nvPr/>
        </p:nvSpPr>
        <p:spPr>
          <a:xfrm>
            <a:off x="2167200" y="3960720"/>
            <a:ext cx="413640" cy="340920"/>
          </a:xfrm>
          <a:custGeom>
            <a:avLst/>
            <a:gdLst/>
            <a:ahLst/>
            <a:rect l="l" t="t" r="r" b="b"/>
            <a:pathLst>
              <a:path w="304800" h="251460">
                <a:moveTo>
                  <a:pt x="304800" y="0"/>
                </a:moveTo>
                <a:cubicBezTo>
                  <a:pt x="295910" y="70485"/>
                  <a:pt x="287020" y="140970"/>
                  <a:pt x="236220" y="182880"/>
                </a:cubicBezTo>
                <a:cubicBezTo>
                  <a:pt x="185420" y="224790"/>
                  <a:pt x="11430" y="245110"/>
                  <a:pt x="0" y="251460"/>
                </a:cubicBezTo>
              </a:path>
            </a:pathLst>
          </a:custGeom>
          <a:noFill/>
          <a:ln w="12600">
            <a:solidFill>
              <a:srgbClr val="254061"/>
            </a:solidFill>
            <a:custDash>
              <a:ds d="400000" sp="300000"/>
            </a:custDash>
            <a:round/>
            <a:tailEnd len="med" type="triangle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7" name="CustomShape 31"/>
          <p:cNvSpPr/>
          <p:nvPr/>
        </p:nvSpPr>
        <p:spPr>
          <a:xfrm>
            <a:off x="5801040" y="1290600"/>
            <a:ext cx="3166920" cy="381600"/>
          </a:xfrm>
          <a:prstGeom prst="rect">
            <a:avLst/>
          </a:prstGeom>
          <a:solidFill>
            <a:srgbClr val="ddf2ff"/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8" name="CustomShape 32"/>
          <p:cNvSpPr/>
          <p:nvPr/>
        </p:nvSpPr>
        <p:spPr>
          <a:xfrm>
            <a:off x="5801040" y="2706480"/>
            <a:ext cx="3166920" cy="381600"/>
          </a:xfrm>
          <a:prstGeom prst="rect">
            <a:avLst/>
          </a:prstGeom>
          <a:solidFill>
            <a:srgbClr val="ddf2ff"/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9" name="CustomShape 33"/>
          <p:cNvSpPr/>
          <p:nvPr/>
        </p:nvSpPr>
        <p:spPr>
          <a:xfrm>
            <a:off x="5801040" y="4086000"/>
            <a:ext cx="3166920" cy="381600"/>
          </a:xfrm>
          <a:prstGeom prst="rect">
            <a:avLst/>
          </a:prstGeom>
          <a:solidFill>
            <a:srgbClr val="ddf2ff"/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0" name="CustomShape 34"/>
          <p:cNvSpPr/>
          <p:nvPr/>
        </p:nvSpPr>
        <p:spPr>
          <a:xfrm>
            <a:off x="6190560" y="1330920"/>
            <a:ext cx="1383120" cy="302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b="1" lang="ru-RU" sz="14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ПОСТАВЩИКИ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1" name="CustomShape 35"/>
          <p:cNvSpPr/>
          <p:nvPr/>
        </p:nvSpPr>
        <p:spPr>
          <a:xfrm>
            <a:off x="6190560" y="2745360"/>
            <a:ext cx="1356840" cy="302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b="1" lang="ru-RU" sz="14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ПОКУПАТЕЛИ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2" name="CustomShape 36"/>
          <p:cNvSpPr/>
          <p:nvPr/>
        </p:nvSpPr>
        <p:spPr>
          <a:xfrm>
            <a:off x="6190560" y="4110840"/>
            <a:ext cx="939240" cy="302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b="1" lang="ru-RU" sz="14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ПРИЧИНЫ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3" name="CustomShape 37"/>
          <p:cNvSpPr/>
          <p:nvPr/>
        </p:nvSpPr>
        <p:spPr>
          <a:xfrm>
            <a:off x="5835960" y="1325520"/>
            <a:ext cx="292320" cy="311760"/>
          </a:xfrm>
          <a:custGeom>
            <a:avLst/>
            <a:gdLst/>
            <a:ahLst/>
            <a:rect l="l" t="t" r="r" b="b"/>
            <a:pathLst>
              <a:path w="852" h="909">
                <a:moveTo>
                  <a:pt x="91" y="818"/>
                </a:moveTo>
                <a:lnTo>
                  <a:pt x="121" y="818"/>
                </a:lnTo>
                <a:lnTo>
                  <a:pt x="121" y="909"/>
                </a:lnTo>
                <a:lnTo>
                  <a:pt x="213" y="909"/>
                </a:lnTo>
                <a:lnTo>
                  <a:pt x="213" y="818"/>
                </a:lnTo>
                <a:lnTo>
                  <a:pt x="639" y="818"/>
                </a:lnTo>
                <a:lnTo>
                  <a:pt x="639" y="909"/>
                </a:lnTo>
                <a:lnTo>
                  <a:pt x="731" y="909"/>
                </a:lnTo>
                <a:lnTo>
                  <a:pt x="731" y="818"/>
                </a:lnTo>
                <a:lnTo>
                  <a:pt x="761" y="818"/>
                </a:lnTo>
                <a:lnTo>
                  <a:pt x="761" y="635"/>
                </a:lnTo>
                <a:lnTo>
                  <a:pt x="91" y="635"/>
                </a:lnTo>
                <a:lnTo>
                  <a:pt x="91" y="818"/>
                </a:lnTo>
                <a:close/>
                <a:moveTo>
                  <a:pt x="548" y="727"/>
                </a:moveTo>
                <a:lnTo>
                  <a:pt x="578" y="695"/>
                </a:lnTo>
                <a:lnTo>
                  <a:pt x="701" y="695"/>
                </a:lnTo>
                <a:lnTo>
                  <a:pt x="701" y="757"/>
                </a:lnTo>
                <a:lnTo>
                  <a:pt x="548" y="757"/>
                </a:lnTo>
                <a:lnTo>
                  <a:pt x="548" y="727"/>
                </a:lnTo>
                <a:close/>
                <a:moveTo>
                  <a:pt x="335" y="727"/>
                </a:moveTo>
                <a:lnTo>
                  <a:pt x="518" y="727"/>
                </a:lnTo>
                <a:lnTo>
                  <a:pt x="518" y="757"/>
                </a:lnTo>
                <a:lnTo>
                  <a:pt x="335" y="757"/>
                </a:lnTo>
                <a:lnTo>
                  <a:pt x="335" y="727"/>
                </a:lnTo>
                <a:close/>
                <a:moveTo>
                  <a:pt x="151" y="695"/>
                </a:moveTo>
                <a:lnTo>
                  <a:pt x="274" y="695"/>
                </a:lnTo>
                <a:lnTo>
                  <a:pt x="304" y="727"/>
                </a:lnTo>
                <a:lnTo>
                  <a:pt x="304" y="757"/>
                </a:lnTo>
                <a:lnTo>
                  <a:pt x="151" y="757"/>
                </a:lnTo>
                <a:lnTo>
                  <a:pt x="151" y="695"/>
                </a:lnTo>
                <a:close/>
                <a:moveTo>
                  <a:pt x="822" y="362"/>
                </a:moveTo>
                <a:lnTo>
                  <a:pt x="761" y="362"/>
                </a:lnTo>
                <a:lnTo>
                  <a:pt x="761" y="544"/>
                </a:lnTo>
                <a:lnTo>
                  <a:pt x="822" y="544"/>
                </a:lnTo>
                <a:lnTo>
                  <a:pt x="822" y="574"/>
                </a:lnTo>
                <a:lnTo>
                  <a:pt x="731" y="574"/>
                </a:lnTo>
                <a:lnTo>
                  <a:pt x="731" y="230"/>
                </a:lnTo>
                <a:lnTo>
                  <a:pt x="703" y="209"/>
                </a:lnTo>
                <a:lnTo>
                  <a:pt x="149" y="209"/>
                </a:lnTo>
                <a:lnTo>
                  <a:pt x="121" y="230"/>
                </a:lnTo>
                <a:lnTo>
                  <a:pt x="121" y="574"/>
                </a:lnTo>
                <a:lnTo>
                  <a:pt x="30" y="574"/>
                </a:lnTo>
                <a:lnTo>
                  <a:pt x="30" y="544"/>
                </a:lnTo>
                <a:lnTo>
                  <a:pt x="91" y="544"/>
                </a:lnTo>
                <a:lnTo>
                  <a:pt x="91" y="362"/>
                </a:lnTo>
                <a:lnTo>
                  <a:pt x="30" y="362"/>
                </a:lnTo>
                <a:lnTo>
                  <a:pt x="0" y="392"/>
                </a:lnTo>
                <a:lnTo>
                  <a:pt x="0" y="513"/>
                </a:lnTo>
                <a:lnTo>
                  <a:pt x="0" y="513"/>
                </a:lnTo>
                <a:lnTo>
                  <a:pt x="0" y="604"/>
                </a:lnTo>
                <a:lnTo>
                  <a:pt x="0" y="604"/>
                </a:lnTo>
                <a:lnTo>
                  <a:pt x="852" y="604"/>
                </a:lnTo>
                <a:lnTo>
                  <a:pt x="852" y="574"/>
                </a:lnTo>
                <a:lnTo>
                  <a:pt x="852" y="544"/>
                </a:lnTo>
                <a:lnTo>
                  <a:pt x="852" y="513"/>
                </a:lnTo>
                <a:lnTo>
                  <a:pt x="852" y="392"/>
                </a:lnTo>
                <a:lnTo>
                  <a:pt x="822" y="362"/>
                </a:lnTo>
                <a:close/>
                <a:moveTo>
                  <a:pt x="669" y="544"/>
                </a:moveTo>
                <a:lnTo>
                  <a:pt x="183" y="544"/>
                </a:lnTo>
                <a:lnTo>
                  <a:pt x="183" y="270"/>
                </a:lnTo>
                <a:lnTo>
                  <a:pt x="669" y="270"/>
                </a:lnTo>
                <a:lnTo>
                  <a:pt x="669" y="544"/>
                </a:lnTo>
                <a:close/>
                <a:moveTo>
                  <a:pt x="427" y="57"/>
                </a:moveTo>
                <a:lnTo>
                  <a:pt x="427" y="57"/>
                </a:lnTo>
                <a:lnTo>
                  <a:pt x="407" y="58"/>
                </a:lnTo>
                <a:lnTo>
                  <a:pt x="389" y="59"/>
                </a:lnTo>
                <a:lnTo>
                  <a:pt x="372" y="62"/>
                </a:lnTo>
                <a:lnTo>
                  <a:pt x="353" y="65"/>
                </a:lnTo>
                <a:lnTo>
                  <a:pt x="336" y="71"/>
                </a:lnTo>
                <a:lnTo>
                  <a:pt x="320" y="76"/>
                </a:lnTo>
                <a:lnTo>
                  <a:pt x="304" y="83"/>
                </a:lnTo>
                <a:lnTo>
                  <a:pt x="288" y="90"/>
                </a:lnTo>
                <a:lnTo>
                  <a:pt x="273" y="99"/>
                </a:lnTo>
                <a:lnTo>
                  <a:pt x="258" y="107"/>
                </a:lnTo>
                <a:lnTo>
                  <a:pt x="244" y="118"/>
                </a:lnTo>
                <a:lnTo>
                  <a:pt x="230" y="129"/>
                </a:lnTo>
                <a:lnTo>
                  <a:pt x="217" y="140"/>
                </a:lnTo>
                <a:lnTo>
                  <a:pt x="205" y="152"/>
                </a:lnTo>
                <a:lnTo>
                  <a:pt x="193" y="165"/>
                </a:lnTo>
                <a:lnTo>
                  <a:pt x="183" y="178"/>
                </a:lnTo>
                <a:lnTo>
                  <a:pt x="669" y="178"/>
                </a:lnTo>
                <a:lnTo>
                  <a:pt x="669" y="178"/>
                </a:lnTo>
                <a:lnTo>
                  <a:pt x="659" y="165"/>
                </a:lnTo>
                <a:lnTo>
                  <a:pt x="648" y="152"/>
                </a:lnTo>
                <a:lnTo>
                  <a:pt x="635" y="140"/>
                </a:lnTo>
                <a:lnTo>
                  <a:pt x="622" y="129"/>
                </a:lnTo>
                <a:lnTo>
                  <a:pt x="608" y="118"/>
                </a:lnTo>
                <a:lnTo>
                  <a:pt x="594" y="107"/>
                </a:lnTo>
                <a:lnTo>
                  <a:pt x="580" y="99"/>
                </a:lnTo>
                <a:lnTo>
                  <a:pt x="564" y="90"/>
                </a:lnTo>
                <a:lnTo>
                  <a:pt x="549" y="83"/>
                </a:lnTo>
                <a:lnTo>
                  <a:pt x="532" y="76"/>
                </a:lnTo>
                <a:lnTo>
                  <a:pt x="516" y="71"/>
                </a:lnTo>
                <a:lnTo>
                  <a:pt x="499" y="65"/>
                </a:lnTo>
                <a:lnTo>
                  <a:pt x="480" y="62"/>
                </a:lnTo>
                <a:lnTo>
                  <a:pt x="463" y="59"/>
                </a:lnTo>
                <a:lnTo>
                  <a:pt x="445" y="58"/>
                </a:lnTo>
                <a:lnTo>
                  <a:pt x="427" y="57"/>
                </a:lnTo>
                <a:lnTo>
                  <a:pt x="427" y="57"/>
                </a:lnTo>
                <a:close/>
                <a:moveTo>
                  <a:pt x="518" y="40"/>
                </a:moveTo>
                <a:lnTo>
                  <a:pt x="518" y="0"/>
                </a:lnTo>
                <a:lnTo>
                  <a:pt x="335" y="0"/>
                </a:lnTo>
                <a:lnTo>
                  <a:pt x="335" y="40"/>
                </a:lnTo>
                <a:lnTo>
                  <a:pt x="335" y="40"/>
                </a:lnTo>
                <a:lnTo>
                  <a:pt x="357" y="34"/>
                </a:lnTo>
                <a:lnTo>
                  <a:pt x="379" y="30"/>
                </a:lnTo>
                <a:lnTo>
                  <a:pt x="403" y="28"/>
                </a:lnTo>
                <a:lnTo>
                  <a:pt x="427" y="27"/>
                </a:lnTo>
                <a:lnTo>
                  <a:pt x="427" y="27"/>
                </a:lnTo>
                <a:lnTo>
                  <a:pt x="449" y="28"/>
                </a:lnTo>
                <a:lnTo>
                  <a:pt x="473" y="30"/>
                </a:lnTo>
                <a:lnTo>
                  <a:pt x="495" y="34"/>
                </a:lnTo>
                <a:lnTo>
                  <a:pt x="518" y="40"/>
                </a:lnTo>
                <a:lnTo>
                  <a:pt x="518" y="40"/>
                </a:lnTo>
                <a:close/>
              </a:path>
            </a:pathLst>
          </a:custGeom>
          <a:solidFill>
            <a:srgbClr val="25406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14" name="Picture 333" descr=""/>
          <p:cNvPicPr/>
          <p:nvPr/>
        </p:nvPicPr>
        <p:blipFill>
          <a:blip r:embed="rId3"/>
          <a:stretch/>
        </p:blipFill>
        <p:spPr>
          <a:xfrm>
            <a:off x="5835960" y="2707200"/>
            <a:ext cx="389520" cy="389520"/>
          </a:xfrm>
          <a:prstGeom prst="rect">
            <a:avLst/>
          </a:prstGeom>
          <a:ln>
            <a:noFill/>
          </a:ln>
        </p:spPr>
      </p:pic>
      <p:sp>
        <p:nvSpPr>
          <p:cNvPr id="315" name="CustomShape 38"/>
          <p:cNvSpPr/>
          <p:nvPr/>
        </p:nvSpPr>
        <p:spPr>
          <a:xfrm>
            <a:off x="5932080" y="4156920"/>
            <a:ext cx="169920" cy="239760"/>
          </a:xfrm>
          <a:custGeom>
            <a:avLst/>
            <a:gdLst/>
            <a:ahLst/>
            <a:rect l="l" t="t" r="r" b="b"/>
            <a:pathLst>
              <a:path w="648" h="912">
                <a:moveTo>
                  <a:pt x="397" y="700"/>
                </a:moveTo>
                <a:lnTo>
                  <a:pt x="240" y="700"/>
                </a:lnTo>
                <a:lnTo>
                  <a:pt x="240" y="700"/>
                </a:lnTo>
                <a:lnTo>
                  <a:pt x="239" y="659"/>
                </a:lnTo>
                <a:lnTo>
                  <a:pt x="239" y="659"/>
                </a:lnTo>
                <a:lnTo>
                  <a:pt x="240" y="639"/>
                </a:lnTo>
                <a:lnTo>
                  <a:pt x="241" y="619"/>
                </a:lnTo>
                <a:lnTo>
                  <a:pt x="244" y="599"/>
                </a:lnTo>
                <a:lnTo>
                  <a:pt x="246" y="579"/>
                </a:lnTo>
                <a:lnTo>
                  <a:pt x="249" y="559"/>
                </a:lnTo>
                <a:lnTo>
                  <a:pt x="253" y="542"/>
                </a:lnTo>
                <a:lnTo>
                  <a:pt x="259" y="526"/>
                </a:lnTo>
                <a:lnTo>
                  <a:pt x="265" y="512"/>
                </a:lnTo>
                <a:lnTo>
                  <a:pt x="265" y="512"/>
                </a:lnTo>
                <a:lnTo>
                  <a:pt x="271" y="500"/>
                </a:lnTo>
                <a:lnTo>
                  <a:pt x="281" y="488"/>
                </a:lnTo>
                <a:lnTo>
                  <a:pt x="291" y="474"/>
                </a:lnTo>
                <a:lnTo>
                  <a:pt x="303" y="460"/>
                </a:lnTo>
                <a:lnTo>
                  <a:pt x="316" y="446"/>
                </a:lnTo>
                <a:lnTo>
                  <a:pt x="332" y="432"/>
                </a:lnTo>
                <a:lnTo>
                  <a:pt x="348" y="417"/>
                </a:lnTo>
                <a:lnTo>
                  <a:pt x="366" y="402"/>
                </a:lnTo>
                <a:lnTo>
                  <a:pt x="366" y="402"/>
                </a:lnTo>
                <a:lnTo>
                  <a:pt x="400" y="374"/>
                </a:lnTo>
                <a:lnTo>
                  <a:pt x="427" y="350"/>
                </a:lnTo>
                <a:lnTo>
                  <a:pt x="445" y="333"/>
                </a:lnTo>
                <a:lnTo>
                  <a:pt x="457" y="322"/>
                </a:lnTo>
                <a:lnTo>
                  <a:pt x="457" y="322"/>
                </a:lnTo>
                <a:lnTo>
                  <a:pt x="462" y="313"/>
                </a:lnTo>
                <a:lnTo>
                  <a:pt x="467" y="305"/>
                </a:lnTo>
                <a:lnTo>
                  <a:pt x="470" y="298"/>
                </a:lnTo>
                <a:lnTo>
                  <a:pt x="473" y="289"/>
                </a:lnTo>
                <a:lnTo>
                  <a:pt x="476" y="281"/>
                </a:lnTo>
                <a:lnTo>
                  <a:pt x="477" y="272"/>
                </a:lnTo>
                <a:lnTo>
                  <a:pt x="478" y="264"/>
                </a:lnTo>
                <a:lnTo>
                  <a:pt x="480" y="254"/>
                </a:lnTo>
                <a:lnTo>
                  <a:pt x="480" y="254"/>
                </a:lnTo>
                <a:lnTo>
                  <a:pt x="478" y="242"/>
                </a:lnTo>
                <a:lnTo>
                  <a:pt x="476" y="230"/>
                </a:lnTo>
                <a:lnTo>
                  <a:pt x="474" y="219"/>
                </a:lnTo>
                <a:lnTo>
                  <a:pt x="469" y="208"/>
                </a:lnTo>
                <a:lnTo>
                  <a:pt x="463" y="197"/>
                </a:lnTo>
                <a:lnTo>
                  <a:pt x="457" y="186"/>
                </a:lnTo>
                <a:lnTo>
                  <a:pt x="448" y="177"/>
                </a:lnTo>
                <a:lnTo>
                  <a:pt x="439" y="168"/>
                </a:lnTo>
                <a:lnTo>
                  <a:pt x="439" y="168"/>
                </a:lnTo>
                <a:lnTo>
                  <a:pt x="428" y="160"/>
                </a:lnTo>
                <a:lnTo>
                  <a:pt x="417" y="152"/>
                </a:lnTo>
                <a:lnTo>
                  <a:pt x="404" y="146"/>
                </a:lnTo>
                <a:lnTo>
                  <a:pt x="392" y="141"/>
                </a:lnTo>
                <a:lnTo>
                  <a:pt x="378" y="137"/>
                </a:lnTo>
                <a:lnTo>
                  <a:pt x="363" y="134"/>
                </a:lnTo>
                <a:lnTo>
                  <a:pt x="347" y="133"/>
                </a:lnTo>
                <a:lnTo>
                  <a:pt x="330" y="132"/>
                </a:lnTo>
                <a:lnTo>
                  <a:pt x="330" y="132"/>
                </a:lnTo>
                <a:lnTo>
                  <a:pt x="314" y="133"/>
                </a:lnTo>
                <a:lnTo>
                  <a:pt x="298" y="134"/>
                </a:lnTo>
                <a:lnTo>
                  <a:pt x="283" y="137"/>
                </a:lnTo>
                <a:lnTo>
                  <a:pt x="269" y="141"/>
                </a:lnTo>
                <a:lnTo>
                  <a:pt x="256" y="147"/>
                </a:lnTo>
                <a:lnTo>
                  <a:pt x="244" y="153"/>
                </a:lnTo>
                <a:lnTo>
                  <a:pt x="232" y="161"/>
                </a:lnTo>
                <a:lnTo>
                  <a:pt x="220" y="169"/>
                </a:lnTo>
                <a:lnTo>
                  <a:pt x="220" y="169"/>
                </a:lnTo>
                <a:lnTo>
                  <a:pt x="209" y="179"/>
                </a:lnTo>
                <a:lnTo>
                  <a:pt x="200" y="191"/>
                </a:lnTo>
                <a:lnTo>
                  <a:pt x="190" y="204"/>
                </a:lnTo>
                <a:lnTo>
                  <a:pt x="182" y="216"/>
                </a:lnTo>
                <a:lnTo>
                  <a:pt x="175" y="231"/>
                </a:lnTo>
                <a:lnTo>
                  <a:pt x="168" y="248"/>
                </a:lnTo>
                <a:lnTo>
                  <a:pt x="163" y="266"/>
                </a:lnTo>
                <a:lnTo>
                  <a:pt x="159" y="284"/>
                </a:lnTo>
                <a:lnTo>
                  <a:pt x="0" y="265"/>
                </a:lnTo>
                <a:lnTo>
                  <a:pt x="0" y="265"/>
                </a:lnTo>
                <a:lnTo>
                  <a:pt x="1" y="251"/>
                </a:lnTo>
                <a:lnTo>
                  <a:pt x="2" y="237"/>
                </a:lnTo>
                <a:lnTo>
                  <a:pt x="5" y="224"/>
                </a:lnTo>
                <a:lnTo>
                  <a:pt x="9" y="211"/>
                </a:lnTo>
                <a:lnTo>
                  <a:pt x="12" y="198"/>
                </a:lnTo>
                <a:lnTo>
                  <a:pt x="16" y="186"/>
                </a:lnTo>
                <a:lnTo>
                  <a:pt x="21" y="175"/>
                </a:lnTo>
                <a:lnTo>
                  <a:pt x="27" y="163"/>
                </a:lnTo>
                <a:lnTo>
                  <a:pt x="33" y="151"/>
                </a:lnTo>
                <a:lnTo>
                  <a:pt x="40" y="139"/>
                </a:lnTo>
                <a:lnTo>
                  <a:pt x="47" y="129"/>
                </a:lnTo>
                <a:lnTo>
                  <a:pt x="55" y="118"/>
                </a:lnTo>
                <a:lnTo>
                  <a:pt x="63" y="107"/>
                </a:lnTo>
                <a:lnTo>
                  <a:pt x="73" y="96"/>
                </a:lnTo>
                <a:lnTo>
                  <a:pt x="93" y="77"/>
                </a:lnTo>
                <a:lnTo>
                  <a:pt x="93" y="77"/>
                </a:lnTo>
                <a:lnTo>
                  <a:pt x="105" y="68"/>
                </a:lnTo>
                <a:lnTo>
                  <a:pt x="116" y="59"/>
                </a:lnTo>
                <a:lnTo>
                  <a:pt x="129" y="51"/>
                </a:lnTo>
                <a:lnTo>
                  <a:pt x="141" y="44"/>
                </a:lnTo>
                <a:lnTo>
                  <a:pt x="153" y="36"/>
                </a:lnTo>
                <a:lnTo>
                  <a:pt x="166" y="30"/>
                </a:lnTo>
                <a:lnTo>
                  <a:pt x="180" y="25"/>
                </a:lnTo>
                <a:lnTo>
                  <a:pt x="194" y="19"/>
                </a:lnTo>
                <a:lnTo>
                  <a:pt x="209" y="15"/>
                </a:lnTo>
                <a:lnTo>
                  <a:pt x="224" y="11"/>
                </a:lnTo>
                <a:lnTo>
                  <a:pt x="239" y="8"/>
                </a:lnTo>
                <a:lnTo>
                  <a:pt x="255" y="5"/>
                </a:lnTo>
                <a:lnTo>
                  <a:pt x="271" y="3"/>
                </a:lnTo>
                <a:lnTo>
                  <a:pt x="289" y="1"/>
                </a:lnTo>
                <a:lnTo>
                  <a:pt x="323" y="0"/>
                </a:lnTo>
                <a:lnTo>
                  <a:pt x="323" y="0"/>
                </a:lnTo>
                <a:lnTo>
                  <a:pt x="359" y="1"/>
                </a:lnTo>
                <a:lnTo>
                  <a:pt x="377" y="3"/>
                </a:lnTo>
                <a:lnTo>
                  <a:pt x="394" y="5"/>
                </a:lnTo>
                <a:lnTo>
                  <a:pt x="410" y="8"/>
                </a:lnTo>
                <a:lnTo>
                  <a:pt x="426" y="11"/>
                </a:lnTo>
                <a:lnTo>
                  <a:pt x="442" y="15"/>
                </a:lnTo>
                <a:lnTo>
                  <a:pt x="457" y="19"/>
                </a:lnTo>
                <a:lnTo>
                  <a:pt x="471" y="25"/>
                </a:lnTo>
                <a:lnTo>
                  <a:pt x="485" y="31"/>
                </a:lnTo>
                <a:lnTo>
                  <a:pt x="499" y="36"/>
                </a:lnTo>
                <a:lnTo>
                  <a:pt x="512" y="44"/>
                </a:lnTo>
                <a:lnTo>
                  <a:pt x="525" y="51"/>
                </a:lnTo>
                <a:lnTo>
                  <a:pt x="537" y="60"/>
                </a:lnTo>
                <a:lnTo>
                  <a:pt x="549" y="69"/>
                </a:lnTo>
                <a:lnTo>
                  <a:pt x="560" y="78"/>
                </a:lnTo>
                <a:lnTo>
                  <a:pt x="560" y="78"/>
                </a:lnTo>
                <a:lnTo>
                  <a:pt x="580" y="98"/>
                </a:lnTo>
                <a:lnTo>
                  <a:pt x="590" y="108"/>
                </a:lnTo>
                <a:lnTo>
                  <a:pt x="599" y="119"/>
                </a:lnTo>
                <a:lnTo>
                  <a:pt x="606" y="130"/>
                </a:lnTo>
                <a:lnTo>
                  <a:pt x="614" y="140"/>
                </a:lnTo>
                <a:lnTo>
                  <a:pt x="620" y="151"/>
                </a:lnTo>
                <a:lnTo>
                  <a:pt x="627" y="162"/>
                </a:lnTo>
                <a:lnTo>
                  <a:pt x="632" y="174"/>
                </a:lnTo>
                <a:lnTo>
                  <a:pt x="636" y="185"/>
                </a:lnTo>
                <a:lnTo>
                  <a:pt x="639" y="197"/>
                </a:lnTo>
                <a:lnTo>
                  <a:pt x="643" y="209"/>
                </a:lnTo>
                <a:lnTo>
                  <a:pt x="645" y="222"/>
                </a:lnTo>
                <a:lnTo>
                  <a:pt x="647" y="234"/>
                </a:lnTo>
                <a:lnTo>
                  <a:pt x="648" y="246"/>
                </a:lnTo>
                <a:lnTo>
                  <a:pt x="648" y="259"/>
                </a:lnTo>
                <a:lnTo>
                  <a:pt x="648" y="259"/>
                </a:lnTo>
                <a:lnTo>
                  <a:pt x="648" y="273"/>
                </a:lnTo>
                <a:lnTo>
                  <a:pt x="646" y="287"/>
                </a:lnTo>
                <a:lnTo>
                  <a:pt x="644" y="301"/>
                </a:lnTo>
                <a:lnTo>
                  <a:pt x="640" y="315"/>
                </a:lnTo>
                <a:lnTo>
                  <a:pt x="635" y="329"/>
                </a:lnTo>
                <a:lnTo>
                  <a:pt x="630" y="342"/>
                </a:lnTo>
                <a:lnTo>
                  <a:pt x="623" y="355"/>
                </a:lnTo>
                <a:lnTo>
                  <a:pt x="616" y="368"/>
                </a:lnTo>
                <a:lnTo>
                  <a:pt x="616" y="368"/>
                </a:lnTo>
                <a:lnTo>
                  <a:pt x="606" y="382"/>
                </a:lnTo>
                <a:lnTo>
                  <a:pt x="595" y="395"/>
                </a:lnTo>
                <a:lnTo>
                  <a:pt x="581" y="412"/>
                </a:lnTo>
                <a:lnTo>
                  <a:pt x="565" y="429"/>
                </a:lnTo>
                <a:lnTo>
                  <a:pt x="547" y="446"/>
                </a:lnTo>
                <a:lnTo>
                  <a:pt x="526" y="465"/>
                </a:lnTo>
                <a:lnTo>
                  <a:pt x="477" y="507"/>
                </a:lnTo>
                <a:lnTo>
                  <a:pt x="477" y="507"/>
                </a:lnTo>
                <a:lnTo>
                  <a:pt x="453" y="528"/>
                </a:lnTo>
                <a:lnTo>
                  <a:pt x="433" y="548"/>
                </a:lnTo>
                <a:lnTo>
                  <a:pt x="418" y="565"/>
                </a:lnTo>
                <a:lnTo>
                  <a:pt x="413" y="573"/>
                </a:lnTo>
                <a:lnTo>
                  <a:pt x="410" y="580"/>
                </a:lnTo>
                <a:lnTo>
                  <a:pt x="410" y="580"/>
                </a:lnTo>
                <a:lnTo>
                  <a:pt x="407" y="588"/>
                </a:lnTo>
                <a:lnTo>
                  <a:pt x="403" y="600"/>
                </a:lnTo>
                <a:lnTo>
                  <a:pt x="401" y="614"/>
                </a:lnTo>
                <a:lnTo>
                  <a:pt x="400" y="629"/>
                </a:lnTo>
                <a:lnTo>
                  <a:pt x="398" y="663"/>
                </a:lnTo>
                <a:lnTo>
                  <a:pt x="397" y="700"/>
                </a:lnTo>
                <a:lnTo>
                  <a:pt x="397" y="700"/>
                </a:lnTo>
                <a:close/>
                <a:moveTo>
                  <a:pt x="242" y="912"/>
                </a:moveTo>
                <a:lnTo>
                  <a:pt x="242" y="761"/>
                </a:lnTo>
                <a:lnTo>
                  <a:pt x="395" y="761"/>
                </a:lnTo>
                <a:lnTo>
                  <a:pt x="395" y="912"/>
                </a:lnTo>
                <a:lnTo>
                  <a:pt x="242" y="912"/>
                </a:lnTo>
                <a:close/>
              </a:path>
            </a:pathLst>
          </a:custGeom>
          <a:solidFill>
            <a:srgbClr val="25406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6" name="CustomShape 39"/>
          <p:cNvSpPr/>
          <p:nvPr/>
        </p:nvSpPr>
        <p:spPr>
          <a:xfrm>
            <a:off x="5914440" y="1782720"/>
            <a:ext cx="3132360" cy="63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88920">
              <a:lnSpc>
                <a:spcPct val="100000"/>
              </a:lnSpc>
              <a:spcBef>
                <a:spcPts val="1001"/>
              </a:spcBef>
            </a:pPr>
            <a:r>
              <a:rPr b="0" lang="ru-RU" sz="12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Трейдеры, реализующие продукцию Антипинского, Крутогорского и Коченевского НПЗ</a:t>
            </a:r>
            <a:endParaRPr b="0" lang="ru-RU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7" name="CustomShape 40"/>
          <p:cNvSpPr/>
          <p:nvPr/>
        </p:nvSpPr>
        <p:spPr>
          <a:xfrm>
            <a:off x="5914440" y="3129480"/>
            <a:ext cx="3132360" cy="81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88920">
              <a:lnSpc>
                <a:spcPct val="100000"/>
              </a:lnSpc>
              <a:spcBef>
                <a:spcPts val="1001"/>
              </a:spcBef>
            </a:pPr>
            <a:r>
              <a:rPr b="0" lang="ru-RU" sz="12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Основными покупателями суррогатного топлива в Омской области являются сельхозпроизводители и малые автопредприятия</a:t>
            </a:r>
            <a:endParaRPr b="0" lang="ru-RU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8" name="CustomShape 41"/>
          <p:cNvSpPr/>
          <p:nvPr/>
        </p:nvSpPr>
        <p:spPr>
          <a:xfrm>
            <a:off x="5835960" y="4483080"/>
            <a:ext cx="3132360" cy="180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260280" indent="-169920">
              <a:lnSpc>
                <a:spcPct val="100000"/>
              </a:lnSpc>
              <a:spcBef>
                <a:spcPts val="1001"/>
              </a:spcBef>
              <a:buClr>
                <a:srgbClr val="3c3c3c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Значительная разница в цене между суррогатным топливом и классовым топливом Омского НПЗ</a:t>
            </a:r>
            <a:endParaRPr b="0" lang="ru-RU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0280" indent="-169920">
              <a:lnSpc>
                <a:spcPct val="100000"/>
              </a:lnSpc>
              <a:spcBef>
                <a:spcPts val="1001"/>
              </a:spcBef>
              <a:buClr>
                <a:srgbClr val="3c3c3c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Фиктивные документы  при реализации суррогатного топлива</a:t>
            </a:r>
            <a:endParaRPr b="0" lang="ru-RU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0280" indent="-169920">
              <a:lnSpc>
                <a:spcPct val="100000"/>
              </a:lnSpc>
              <a:spcBef>
                <a:spcPts val="1001"/>
              </a:spcBef>
              <a:buClr>
                <a:srgbClr val="3c3c3c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Отсутствие контроля за реализацией суррогатного топлива на рынке Омской области</a:t>
            </a:r>
            <a:endParaRPr b="0" lang="ru-RU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" name="Object 1"/>
          <p:cNvGraphicFramePr/>
          <p:nvPr/>
        </p:nvGraphicFramePr>
        <p:xfrm>
          <a:off x="1440" y="1440"/>
          <a:ext cx="360" cy="360"/>
        </p:xfrm>
        <a:graphic>
          <a:graphicData uri="http://schemas.openxmlformats.org/presentationml/2006/ole">
            <p:oleObj r:id="rId1" spid="">
              <p:embed/>
              <p:pic>
                <p:nvPicPr>
                  <p:cNvPr id="320" name="Объект 15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1440" y="1440"/>
                    <a:ext cx="360" cy="36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sp>
        <p:nvSpPr>
          <p:cNvPr id="321" name="CustomShape 2" hidden="1"/>
          <p:cNvSpPr/>
          <p:nvPr/>
        </p:nvSpPr>
        <p:spPr>
          <a:xfrm>
            <a:off x="0" y="0"/>
            <a:ext cx="157320" cy="157320"/>
          </a:xfrm>
          <a:prstGeom prst="rect">
            <a:avLst/>
          </a:prstGeom>
          <a:solidFill>
            <a:srgbClr val="ffffff"/>
          </a:solidFill>
          <a:ln w="12600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322" name="Диаграмма 199"/>
          <p:cNvGraphicFramePr/>
          <p:nvPr/>
        </p:nvGraphicFramePr>
        <p:xfrm>
          <a:off x="3753720" y="3939480"/>
          <a:ext cx="1798920" cy="151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3" name="CustomShape 3"/>
          <p:cNvSpPr/>
          <p:nvPr/>
        </p:nvSpPr>
        <p:spPr>
          <a:xfrm flipV="1">
            <a:off x="4661280" y="2923560"/>
            <a:ext cx="360" cy="354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chemeClr val="bg1">
                <a:lumMod val="75000"/>
              </a:schemeClr>
            </a:solidFill>
            <a:round/>
            <a:tailEnd len="sm" type="arrow" w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4" name="CustomShape 4"/>
          <p:cNvSpPr/>
          <p:nvPr/>
        </p:nvSpPr>
        <p:spPr>
          <a:xfrm rot="16200000">
            <a:off x="4009320" y="2651400"/>
            <a:ext cx="222120" cy="1077480"/>
          </a:xfrm>
          <a:prstGeom prst="roundRect">
            <a:avLst>
              <a:gd name="adj" fmla="val 3565"/>
            </a:avLst>
          </a:prstGeom>
          <a:noFill/>
          <a:ln w="12600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5" name="CustomShape 5"/>
          <p:cNvSpPr/>
          <p:nvPr/>
        </p:nvSpPr>
        <p:spPr>
          <a:xfrm rot="16200000">
            <a:off x="3946320" y="2583360"/>
            <a:ext cx="243000" cy="117468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6" name="CustomShape 6"/>
          <p:cNvSpPr/>
          <p:nvPr/>
        </p:nvSpPr>
        <p:spPr>
          <a:xfrm>
            <a:off x="4661280" y="3855960"/>
            <a:ext cx="360" cy="246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chemeClr val="bg1">
                <a:lumMod val="75000"/>
              </a:schemeClr>
            </a:solidFill>
            <a:round/>
            <a:tailEnd len="sm" type="arrow" w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7" name="CustomShape 7"/>
          <p:cNvSpPr/>
          <p:nvPr/>
        </p:nvSpPr>
        <p:spPr>
          <a:xfrm flipH="1" rot="16200000">
            <a:off x="3988800" y="3311280"/>
            <a:ext cx="259920" cy="1077480"/>
          </a:xfrm>
          <a:prstGeom prst="roundRect">
            <a:avLst>
              <a:gd name="adj" fmla="val 3565"/>
            </a:avLst>
          </a:prstGeom>
          <a:noFill/>
          <a:ln w="12600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8" name="CustomShape 8"/>
          <p:cNvSpPr/>
          <p:nvPr/>
        </p:nvSpPr>
        <p:spPr>
          <a:xfrm flipH="1" rot="16200000">
            <a:off x="3968640" y="3328920"/>
            <a:ext cx="195120" cy="117468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9" name="CustomShape 9"/>
          <p:cNvSpPr/>
          <p:nvPr/>
        </p:nvSpPr>
        <p:spPr>
          <a:xfrm>
            <a:off x="-900720" y="2944800"/>
            <a:ext cx="1942920" cy="1150560"/>
          </a:xfrm>
          <a:prstGeom prst="ellipse">
            <a:avLst/>
          </a:prstGeom>
          <a:noFill/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30" name="Рисунок 168" descr=""/>
          <p:cNvPicPr/>
          <p:nvPr/>
        </p:nvPicPr>
        <p:blipFill>
          <a:blip r:embed="rId4"/>
          <a:srcRect l="16163" t="10868" r="1875" b="2784"/>
          <a:stretch/>
        </p:blipFill>
        <p:spPr>
          <a:xfrm>
            <a:off x="1187280" y="2001960"/>
            <a:ext cx="669240" cy="1364040"/>
          </a:xfrm>
          <a:prstGeom prst="rect">
            <a:avLst/>
          </a:prstGeom>
          <a:ln>
            <a:noFill/>
          </a:ln>
        </p:spPr>
      </p:pic>
      <p:pic>
        <p:nvPicPr>
          <p:cNvPr id="331" name="Рисунок 169" descr=""/>
          <p:cNvPicPr/>
          <p:nvPr/>
        </p:nvPicPr>
        <p:blipFill>
          <a:blip r:embed="rId5"/>
          <a:srcRect l="16163" t="10868" r="1875" b="2784"/>
          <a:stretch/>
        </p:blipFill>
        <p:spPr>
          <a:xfrm rot="10800000">
            <a:off x="3835080" y="9137880"/>
            <a:ext cx="658440" cy="1364040"/>
          </a:xfrm>
          <a:prstGeom prst="rect">
            <a:avLst/>
          </a:prstGeom>
          <a:ln>
            <a:noFill/>
          </a:ln>
        </p:spPr>
      </p:pic>
      <p:sp>
        <p:nvSpPr>
          <p:cNvPr id="332" name="CustomShape 10"/>
          <p:cNvSpPr/>
          <p:nvPr/>
        </p:nvSpPr>
        <p:spPr>
          <a:xfrm>
            <a:off x="899640" y="3522600"/>
            <a:ext cx="12020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3" name="CustomShape 11"/>
          <p:cNvSpPr/>
          <p:nvPr/>
        </p:nvSpPr>
        <p:spPr>
          <a:xfrm>
            <a:off x="1321920" y="3782520"/>
            <a:ext cx="70560" cy="70560"/>
          </a:xfrm>
          <a:prstGeom prst="rect">
            <a:avLst/>
          </a:prstGeom>
          <a:solidFill>
            <a:schemeClr val="bg1">
              <a:lumMod val="50000"/>
            </a:scheme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4" name="CustomShape 12"/>
          <p:cNvSpPr/>
          <p:nvPr/>
        </p:nvSpPr>
        <p:spPr>
          <a:xfrm rot="2613000">
            <a:off x="1335240" y="3777840"/>
            <a:ext cx="214560" cy="214560"/>
          </a:xfrm>
          <a:prstGeom prst="rect">
            <a:avLst/>
          </a:prstGeom>
          <a:solidFill>
            <a:schemeClr val="bg1"/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5" name="CustomShape 13"/>
          <p:cNvSpPr/>
          <p:nvPr/>
        </p:nvSpPr>
        <p:spPr>
          <a:xfrm>
            <a:off x="77760" y="3256920"/>
            <a:ext cx="856800" cy="455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b="1" lang="ru-RU" sz="24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2017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6" name="CustomShape 14"/>
          <p:cNvSpPr/>
          <p:nvPr/>
        </p:nvSpPr>
        <p:spPr>
          <a:xfrm>
            <a:off x="1169640" y="3776400"/>
            <a:ext cx="800280" cy="33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 cap="all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19 685</a:t>
            </a:r>
            <a:endParaRPr b="0" lang="ru-RU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7" name="CustomShape 15"/>
          <p:cNvSpPr/>
          <p:nvPr/>
        </p:nvSpPr>
        <p:spPr>
          <a:xfrm>
            <a:off x="1220760" y="3980520"/>
            <a:ext cx="283680" cy="16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ru-RU" sz="500" spc="-1" strike="noStrike" cap="all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Тн.</a:t>
            </a:r>
            <a:endParaRPr b="0" lang="ru-RU" sz="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338" name="Диаграмма 178"/>
          <p:cNvGraphicFramePr/>
          <p:nvPr/>
        </p:nvGraphicFramePr>
        <p:xfrm>
          <a:off x="353160" y="4168080"/>
          <a:ext cx="1798920" cy="151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39" name="CustomShape 16"/>
          <p:cNvSpPr/>
          <p:nvPr/>
        </p:nvSpPr>
        <p:spPr>
          <a:xfrm>
            <a:off x="633600" y="4878360"/>
            <a:ext cx="1222560" cy="21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40" name="CustomShape 17"/>
          <p:cNvSpPr/>
          <p:nvPr/>
        </p:nvSpPr>
        <p:spPr>
          <a:xfrm>
            <a:off x="1283760" y="2975760"/>
            <a:ext cx="70560" cy="70560"/>
          </a:xfrm>
          <a:prstGeom prst="rect">
            <a:avLst/>
          </a:prstGeom>
          <a:solidFill>
            <a:schemeClr val="bg1">
              <a:lumMod val="50000"/>
            </a:scheme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1" name="CustomShape 18"/>
          <p:cNvSpPr/>
          <p:nvPr/>
        </p:nvSpPr>
        <p:spPr>
          <a:xfrm rot="2613000">
            <a:off x="1296720" y="2968200"/>
            <a:ext cx="214560" cy="214560"/>
          </a:xfrm>
          <a:prstGeom prst="rect">
            <a:avLst/>
          </a:prstGeom>
          <a:solidFill>
            <a:schemeClr val="bg1"/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2" name="CustomShape 19"/>
          <p:cNvSpPr/>
          <p:nvPr/>
        </p:nvSpPr>
        <p:spPr>
          <a:xfrm>
            <a:off x="1179000" y="2971800"/>
            <a:ext cx="800280" cy="33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 cap="all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77 051</a:t>
            </a:r>
            <a:endParaRPr b="0" lang="ru-RU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3" name="CustomShape 20"/>
          <p:cNvSpPr/>
          <p:nvPr/>
        </p:nvSpPr>
        <p:spPr>
          <a:xfrm>
            <a:off x="1233360" y="3168720"/>
            <a:ext cx="283680" cy="16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ru-RU" sz="500" spc="-1" strike="noStrike" cap="all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Тн.</a:t>
            </a:r>
            <a:endParaRPr b="0" lang="ru-RU" sz="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4" name="CustomShape 21"/>
          <p:cNvSpPr/>
          <p:nvPr/>
        </p:nvSpPr>
        <p:spPr>
          <a:xfrm rot="5400000">
            <a:off x="4471920" y="2954520"/>
            <a:ext cx="70560" cy="70560"/>
          </a:xfrm>
          <a:prstGeom prst="rect">
            <a:avLst/>
          </a:prstGeom>
          <a:solidFill>
            <a:schemeClr val="bg1">
              <a:lumMod val="50000"/>
            </a:scheme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5" name="CustomShape 22"/>
          <p:cNvSpPr/>
          <p:nvPr/>
        </p:nvSpPr>
        <p:spPr>
          <a:xfrm rot="8013000">
            <a:off x="4331160" y="2967480"/>
            <a:ext cx="214560" cy="214560"/>
          </a:xfrm>
          <a:prstGeom prst="rect">
            <a:avLst/>
          </a:prstGeom>
          <a:solidFill>
            <a:schemeClr val="bg1"/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6" name="CustomShape 23"/>
          <p:cNvSpPr/>
          <p:nvPr/>
        </p:nvSpPr>
        <p:spPr>
          <a:xfrm rot="5400000">
            <a:off x="4498200" y="3767760"/>
            <a:ext cx="70560" cy="70560"/>
          </a:xfrm>
          <a:prstGeom prst="rect">
            <a:avLst/>
          </a:prstGeom>
          <a:solidFill>
            <a:srgbClr val="ff0000"/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7" name="CustomShape 24"/>
          <p:cNvSpPr/>
          <p:nvPr/>
        </p:nvSpPr>
        <p:spPr>
          <a:xfrm rot="8013000">
            <a:off x="4357440" y="3783960"/>
            <a:ext cx="214560" cy="214560"/>
          </a:xfrm>
          <a:prstGeom prst="rect">
            <a:avLst/>
          </a:prstGeom>
          <a:solidFill>
            <a:schemeClr val="bg1"/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8" name="CustomShape 25"/>
          <p:cNvSpPr/>
          <p:nvPr/>
        </p:nvSpPr>
        <p:spPr>
          <a:xfrm>
            <a:off x="4034160" y="4888080"/>
            <a:ext cx="1222560" cy="21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49" name="CustomShape 26"/>
          <p:cNvSpPr/>
          <p:nvPr/>
        </p:nvSpPr>
        <p:spPr>
          <a:xfrm>
            <a:off x="3884400" y="2958480"/>
            <a:ext cx="800280" cy="33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 cap="all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64 417</a:t>
            </a:r>
            <a:endParaRPr b="0" lang="ru-RU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0" name="CustomShape 27"/>
          <p:cNvSpPr/>
          <p:nvPr/>
        </p:nvSpPr>
        <p:spPr>
          <a:xfrm>
            <a:off x="3905280" y="3155400"/>
            <a:ext cx="283680" cy="16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ru-RU" sz="500" spc="-1" strike="noStrike" cap="all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Тн.</a:t>
            </a:r>
            <a:endParaRPr b="0" lang="ru-RU" sz="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1" name="CustomShape 28"/>
          <p:cNvSpPr/>
          <p:nvPr/>
        </p:nvSpPr>
        <p:spPr>
          <a:xfrm>
            <a:off x="3879000" y="3765600"/>
            <a:ext cx="800280" cy="33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 cap="all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32 319</a:t>
            </a:r>
            <a:endParaRPr b="0" lang="ru-RU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2" name="CustomShape 29"/>
          <p:cNvSpPr/>
          <p:nvPr/>
        </p:nvSpPr>
        <p:spPr>
          <a:xfrm>
            <a:off x="3918960" y="3987720"/>
            <a:ext cx="283680" cy="16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ru-RU" sz="500" spc="-1" strike="noStrike" cap="all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Тн.</a:t>
            </a:r>
            <a:endParaRPr b="0" lang="ru-RU" sz="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3" name="CustomShape 30"/>
          <p:cNvSpPr/>
          <p:nvPr/>
        </p:nvSpPr>
        <p:spPr>
          <a:xfrm>
            <a:off x="0" y="5791320"/>
            <a:ext cx="9142560" cy="732600"/>
          </a:xfrm>
          <a:prstGeom prst="rect">
            <a:avLst/>
          </a:prstGeom>
          <a:solidFill>
            <a:srgbClr val="eff9ff">
              <a:alpha val="54000"/>
            </a:srgb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4" name="CustomShape 31"/>
          <p:cNvSpPr/>
          <p:nvPr/>
        </p:nvSpPr>
        <p:spPr>
          <a:xfrm>
            <a:off x="313560" y="226440"/>
            <a:ext cx="8559000" cy="741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004077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СНИЖЕНИЕ РЕАЛИЗАЦИИ ДТ ГПН-РП В АДРЕС С/Х НА 11% В 2017 ГОДУ ОТНОСИТЕЛЬНО ФАКТА 2016 ГОДА ОБУСЛОВЛЕНО ЗНАЧИТЕЛЬНЫМ УВЕЛИЧЕНИЕМ ПОСТАВОК СУРРОГАТНОГО ТОПЛИВА В ОМСКУЮ ОБЛАСТЬ</a:t>
            </a:r>
            <a:endParaRPr b="0" lang="ru-RU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355" name="Object 32"/>
          <p:cNvGraphicFramePr/>
          <p:nvPr/>
        </p:nvGraphicFramePr>
        <p:xfrm>
          <a:off x="5638680" y="1562040"/>
          <a:ext cx="3113280" cy="3723120"/>
        </p:xfrm>
        <a:graphic>
          <a:graphicData uri="http://schemas.openxmlformats.org/presentationml/2006/ole">
            <p:oleObj progId="MSGraph.Chart.8" r:id="rId7" spid="">
              <p:embed/>
              <p:pic>
                <p:nvPicPr>
                  <p:cNvPr id="356" name="Объект 2" descr=""/>
                  <p:cNvPicPr/>
                  <p:nvPr/>
                </p:nvPicPr>
                <p:blipFill>
                  <a:blip r:embed="rId8"/>
                  <a:stretch/>
                </p:blipFill>
                <p:spPr>
                  <a:xfrm>
                    <a:off x="5638680" y="1562040"/>
                    <a:ext cx="3113280" cy="372312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sp>
        <p:nvSpPr>
          <p:cNvPr id="357" name="Line 33"/>
          <p:cNvSpPr/>
          <p:nvPr/>
        </p:nvSpPr>
        <p:spPr>
          <a:xfrm>
            <a:off x="7905600" y="1604880"/>
            <a:ext cx="360" cy="447480"/>
          </a:xfrm>
          <a:prstGeom prst="line">
            <a:avLst/>
          </a:prstGeom>
          <a:ln w="12600">
            <a:solidFill>
              <a:schemeClr val="accent6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8" name="Line 34"/>
          <p:cNvSpPr/>
          <p:nvPr/>
        </p:nvSpPr>
        <p:spPr>
          <a:xfrm>
            <a:off x="6534000" y="1604880"/>
            <a:ext cx="1371600" cy="360"/>
          </a:xfrm>
          <a:prstGeom prst="line">
            <a:avLst/>
          </a:prstGeom>
          <a:ln w="12600">
            <a:solidFill>
              <a:schemeClr val="accent6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9" name="Line 35"/>
          <p:cNvSpPr/>
          <p:nvPr/>
        </p:nvSpPr>
        <p:spPr>
          <a:xfrm flipV="1">
            <a:off x="6534000" y="1604880"/>
            <a:ext cx="360" cy="75960"/>
          </a:xfrm>
          <a:prstGeom prst="line">
            <a:avLst/>
          </a:prstGeom>
          <a:ln w="12600">
            <a:solidFill>
              <a:schemeClr val="accent6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0" name="CustomShape 36"/>
          <p:cNvSpPr/>
          <p:nvPr/>
        </p:nvSpPr>
        <p:spPr>
          <a:xfrm>
            <a:off x="6276960" y="5192640"/>
            <a:ext cx="513000" cy="12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fld id="{80A3A7FF-DBBB-4FC9-B44A-E95EC3BF9F53}" type="datetime"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10.4.18</a:t>
            </a:fld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1" name="CustomShape 37"/>
          <p:cNvSpPr/>
          <p:nvPr/>
        </p:nvSpPr>
        <p:spPr>
          <a:xfrm>
            <a:off x="7648560" y="5192640"/>
            <a:ext cx="513000" cy="12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fld id="{7298BCE3-5E2E-427A-A805-8BEB0C57A4AA}" type="datetime"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10.4.18</a:t>
            </a:fld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2" name="CustomShape 38"/>
          <p:cNvSpPr/>
          <p:nvPr/>
        </p:nvSpPr>
        <p:spPr>
          <a:xfrm>
            <a:off x="7143840" y="1535400"/>
            <a:ext cx="286200" cy="118080"/>
          </a:xfrm>
          <a:prstGeom prst="rect">
            <a:avLst/>
          </a:prstGeom>
          <a:solidFill>
            <a:srgbClr val="ffffff"/>
          </a:solidFill>
          <a:ln w="126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3" name="CustomShape 39"/>
          <p:cNvSpPr/>
          <p:nvPr/>
        </p:nvSpPr>
        <p:spPr>
          <a:xfrm>
            <a:off x="7170120" y="1487520"/>
            <a:ext cx="23328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f7a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-11%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4" name="CustomShape 40"/>
          <p:cNvSpPr/>
          <p:nvPr/>
        </p:nvSpPr>
        <p:spPr>
          <a:xfrm>
            <a:off x="6970680" y="1919160"/>
            <a:ext cx="524520" cy="524520"/>
          </a:xfrm>
          <a:prstGeom prst="ellipse">
            <a:avLst/>
          </a:prstGeom>
          <a:solidFill>
            <a:srgbClr val="ffffff"/>
          </a:solidFill>
          <a:ln w="12600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5" name="CustomShape 41"/>
          <p:cNvSpPr/>
          <p:nvPr/>
        </p:nvSpPr>
        <p:spPr>
          <a:xfrm>
            <a:off x="7070400" y="2072880"/>
            <a:ext cx="325440" cy="22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9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-8 224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6" name="CustomShape 42"/>
          <p:cNvSpPr/>
          <p:nvPr/>
        </p:nvSpPr>
        <p:spPr>
          <a:xfrm>
            <a:off x="213840" y="5556240"/>
            <a:ext cx="8850600" cy="884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ctr">
              <a:lnSpc>
                <a:spcPct val="100000"/>
              </a:lnSpc>
            </a:pPr>
            <a:r>
              <a:rPr b="1" lang="ru-RU" sz="1350" spc="-1" strike="noStrike">
                <a:solidFill>
                  <a:srgbClr val="ea9c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Распространение некондиционных аналогов дизельного топлива особенно наглядно просматривается на примере целых районов, которыми не были приобретены заявленные объемы ДТ у ООО «Газпромнефть-Региональные продажи». </a:t>
            </a:r>
            <a:endParaRPr b="0" lang="ru-RU" sz="13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7" name="CustomShape 43"/>
          <p:cNvSpPr/>
          <p:nvPr/>
        </p:nvSpPr>
        <p:spPr>
          <a:xfrm>
            <a:off x="5479920" y="1044720"/>
            <a:ext cx="3392640" cy="200160"/>
          </a:xfrm>
          <a:prstGeom prst="rect">
            <a:avLst/>
          </a:prstGeom>
          <a:solidFill>
            <a:srgbClr val="25406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68" name="CustomShape 44"/>
          <p:cNvSpPr/>
          <p:nvPr/>
        </p:nvSpPr>
        <p:spPr>
          <a:xfrm>
            <a:off x="5569200" y="1029240"/>
            <a:ext cx="3249000" cy="22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9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Динамика реализации ДТ в адрес С/Х за 2016-2017 гг. [тн]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9" name="Line 45"/>
          <p:cNvSpPr/>
          <p:nvPr/>
        </p:nvSpPr>
        <p:spPr>
          <a:xfrm>
            <a:off x="5429160" y="1287360"/>
            <a:ext cx="360" cy="4304160"/>
          </a:xfrm>
          <a:prstGeom prst="line">
            <a:avLst/>
          </a:prstGeom>
          <a:ln>
            <a:solidFill>
              <a:srgbClr val="003e74"/>
            </a:solidFill>
            <a:custDash>
              <a:ds d="1000000" sp="8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0" name="CustomShape 46"/>
          <p:cNvSpPr/>
          <p:nvPr/>
        </p:nvSpPr>
        <p:spPr>
          <a:xfrm>
            <a:off x="282600" y="1046520"/>
            <a:ext cx="5094360" cy="200160"/>
          </a:xfrm>
          <a:prstGeom prst="rect">
            <a:avLst/>
          </a:prstGeom>
          <a:solidFill>
            <a:srgbClr val="25406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71" name="CustomShape 47"/>
          <p:cNvSpPr/>
          <p:nvPr/>
        </p:nvSpPr>
        <p:spPr>
          <a:xfrm>
            <a:off x="1059840" y="1033560"/>
            <a:ext cx="3848040" cy="22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ru-RU" sz="9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Доля реализации ДТ в адрес С/Х в общей потребности в 2017 г. [тн]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372" name="Диаграмма 87"/>
          <p:cNvGraphicFramePr/>
          <p:nvPr/>
        </p:nvGraphicFramePr>
        <p:xfrm>
          <a:off x="136440" y="1164960"/>
          <a:ext cx="2242080" cy="188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373" name="CustomShape 48"/>
          <p:cNvSpPr/>
          <p:nvPr/>
        </p:nvSpPr>
        <p:spPr>
          <a:xfrm>
            <a:off x="612000" y="1456200"/>
            <a:ext cx="1297800" cy="1297800"/>
          </a:xfrm>
          <a:prstGeom prst="ellipse">
            <a:avLst/>
          </a:prstGeom>
          <a:solidFill>
            <a:srgbClr val="ffffff"/>
          </a:solidFill>
          <a:ln w="12600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4" name="CustomShape 49"/>
          <p:cNvSpPr/>
          <p:nvPr/>
        </p:nvSpPr>
        <p:spPr>
          <a:xfrm>
            <a:off x="716040" y="1656000"/>
            <a:ext cx="1089360" cy="941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algn="ctr">
              <a:lnSpc>
                <a:spcPct val="100000"/>
              </a:lnSpc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Гарантированный объем поставок ГПН-РП в адрес С/Х, доведенный Минсельхозпродом Омской области на 2017 год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375" name="Диаграмма 91"/>
          <p:cNvGraphicFramePr/>
          <p:nvPr/>
        </p:nvGraphicFramePr>
        <p:xfrm>
          <a:off x="103320" y="4001040"/>
          <a:ext cx="2242080" cy="188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376" name="CustomShape 50"/>
          <p:cNvSpPr/>
          <p:nvPr/>
        </p:nvSpPr>
        <p:spPr>
          <a:xfrm>
            <a:off x="578520" y="4292280"/>
            <a:ext cx="1297800" cy="1297800"/>
          </a:xfrm>
          <a:prstGeom prst="ellipse">
            <a:avLst/>
          </a:prstGeom>
          <a:solidFill>
            <a:srgbClr val="ffffff"/>
          </a:solidFill>
          <a:ln w="12600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7" name="CustomShape 51"/>
          <p:cNvSpPr/>
          <p:nvPr/>
        </p:nvSpPr>
        <p:spPr>
          <a:xfrm>
            <a:off x="682920" y="4604400"/>
            <a:ext cx="1089360" cy="697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algn="ctr">
              <a:lnSpc>
                <a:spcPct val="100000"/>
              </a:lnSpc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Дополнительная потребность в ДТ сверх гарантированных объемов ГПН-РП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378" name="Диаграмма 108"/>
          <p:cNvGraphicFramePr/>
          <p:nvPr/>
        </p:nvGraphicFramePr>
        <p:xfrm>
          <a:off x="3447000" y="4001040"/>
          <a:ext cx="2242080" cy="188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379" name="CustomShape 52"/>
          <p:cNvSpPr/>
          <p:nvPr/>
        </p:nvSpPr>
        <p:spPr>
          <a:xfrm>
            <a:off x="3922560" y="4292280"/>
            <a:ext cx="1297800" cy="1297800"/>
          </a:xfrm>
          <a:prstGeom prst="ellipse">
            <a:avLst/>
          </a:prstGeom>
          <a:solidFill>
            <a:srgbClr val="ffffff"/>
          </a:solidFill>
          <a:ln w="12600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0" name="CustomShape 53"/>
          <p:cNvSpPr/>
          <p:nvPr/>
        </p:nvSpPr>
        <p:spPr>
          <a:xfrm>
            <a:off x="4017240" y="4757040"/>
            <a:ext cx="1089360" cy="33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algn="ctr">
              <a:lnSpc>
                <a:spcPct val="100000"/>
              </a:lnSpc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Объем сторонних поставок в адрес С/Х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1" name="CustomShape 54"/>
          <p:cNvSpPr/>
          <p:nvPr/>
        </p:nvSpPr>
        <p:spPr>
          <a:xfrm>
            <a:off x="3955320" y="4159800"/>
            <a:ext cx="229680" cy="214560"/>
          </a:xfrm>
          <a:prstGeom prst="ellipse">
            <a:avLst/>
          </a:prstGeom>
          <a:solidFill>
            <a:schemeClr val="accent5"/>
          </a:solidFill>
          <a:ln w="3240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2" name="CustomShape 55"/>
          <p:cNvSpPr/>
          <p:nvPr/>
        </p:nvSpPr>
        <p:spPr>
          <a:xfrm>
            <a:off x="3934800" y="4165200"/>
            <a:ext cx="28656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33%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383" name="Диаграмма 96"/>
          <p:cNvGraphicFramePr/>
          <p:nvPr/>
        </p:nvGraphicFramePr>
        <p:xfrm>
          <a:off x="3456720" y="1164960"/>
          <a:ext cx="2242080" cy="188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384" name="CustomShape 56"/>
          <p:cNvSpPr/>
          <p:nvPr/>
        </p:nvSpPr>
        <p:spPr>
          <a:xfrm>
            <a:off x="3932280" y="1456200"/>
            <a:ext cx="1297800" cy="1297800"/>
          </a:xfrm>
          <a:prstGeom prst="ellipse">
            <a:avLst/>
          </a:prstGeom>
          <a:solidFill>
            <a:srgbClr val="ffffff"/>
          </a:solidFill>
          <a:ln w="12600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5" name="CustomShape 57"/>
          <p:cNvSpPr/>
          <p:nvPr/>
        </p:nvSpPr>
        <p:spPr>
          <a:xfrm>
            <a:off x="4036320" y="1839240"/>
            <a:ext cx="1089360" cy="45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algn="ctr">
              <a:lnSpc>
                <a:spcPct val="100000"/>
              </a:lnSpc>
            </a:pPr>
            <a:r>
              <a:rPr b="1" lang="ru-RU" sz="800" spc="-1" strike="noStrike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Факт реализации ДТ ГПН-РП в адрес С/Х в 2017 году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6" name="CustomShape 58"/>
          <p:cNvSpPr/>
          <p:nvPr/>
        </p:nvSpPr>
        <p:spPr>
          <a:xfrm>
            <a:off x="3805200" y="2504880"/>
            <a:ext cx="229680" cy="214560"/>
          </a:xfrm>
          <a:prstGeom prst="ellipse">
            <a:avLst/>
          </a:prstGeom>
          <a:solidFill>
            <a:srgbClr val="ffc000"/>
          </a:solidFill>
          <a:ln w="3240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7" name="CustomShape 59"/>
          <p:cNvSpPr/>
          <p:nvPr/>
        </p:nvSpPr>
        <p:spPr>
          <a:xfrm>
            <a:off x="3785040" y="2509560"/>
            <a:ext cx="28656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67%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388" name="Диаграмма 184"/>
          <p:cNvGraphicFramePr/>
          <p:nvPr/>
        </p:nvGraphicFramePr>
        <p:xfrm>
          <a:off x="1506960" y="2121480"/>
          <a:ext cx="2837160" cy="2935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389" name="CustomShape 60"/>
          <p:cNvSpPr/>
          <p:nvPr/>
        </p:nvSpPr>
        <p:spPr>
          <a:xfrm>
            <a:off x="2121480" y="2734560"/>
            <a:ext cx="1593360" cy="1593360"/>
          </a:xfrm>
          <a:prstGeom prst="ellipse">
            <a:avLst/>
          </a:prstGeom>
          <a:solidFill>
            <a:srgbClr val="ffffff"/>
          </a:solidFill>
          <a:ln w="3240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0" name="CustomShape 61"/>
          <p:cNvSpPr/>
          <p:nvPr/>
        </p:nvSpPr>
        <p:spPr>
          <a:xfrm>
            <a:off x="2276280" y="2991960"/>
            <a:ext cx="1284120" cy="775080"/>
          </a:xfrm>
          <a:prstGeom prst="rect">
            <a:avLst/>
          </a:prstGeom>
          <a:noFill/>
          <a:ln>
            <a:noFill/>
          </a:ln>
          <a:scene3d>
            <a:camera prst="obliqueBottomLeft"/>
            <a:lightRig dir="t" rig="threePt"/>
          </a:scene3d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algn="ctr">
              <a:lnSpc>
                <a:spcPct val="100000"/>
              </a:lnSpc>
            </a:pPr>
            <a:r>
              <a:rPr b="1" lang="ru-RU" sz="900" spc="-1" strike="noStrike" cap="all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Общая потребность в дт по данным Минсельхозпрода Омской области</a:t>
            </a:r>
            <a:endParaRPr b="0" lang="ru-RU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1" name="CustomShape 62"/>
          <p:cNvSpPr/>
          <p:nvPr/>
        </p:nvSpPr>
        <p:spPr>
          <a:xfrm>
            <a:off x="2306880" y="3812400"/>
            <a:ext cx="1222560" cy="36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algn="ctr">
              <a:lnSpc>
                <a:spcPct val="100000"/>
              </a:lnSpc>
            </a:pPr>
            <a:r>
              <a:rPr b="1" lang="ru-RU" sz="1800" spc="-1" strike="noStrike" cap="all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96 736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2" name="CustomShape 63"/>
          <p:cNvSpPr/>
          <p:nvPr/>
        </p:nvSpPr>
        <p:spPr>
          <a:xfrm>
            <a:off x="2782800" y="4128480"/>
            <a:ext cx="32184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ru-RU" sz="700" spc="-1" strike="noStrike" cap="all">
                <a:solidFill>
                  <a:srgbClr val="3c3c3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тн.</a:t>
            </a:r>
            <a:endParaRPr b="0" lang="ru-RU" sz="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3" name="CustomShape 64"/>
          <p:cNvSpPr/>
          <p:nvPr/>
        </p:nvSpPr>
        <p:spPr>
          <a:xfrm>
            <a:off x="1590120" y="4290480"/>
            <a:ext cx="246960" cy="241920"/>
          </a:xfrm>
          <a:prstGeom prst="ellipse">
            <a:avLst/>
          </a:prstGeom>
          <a:ln w="3240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4" name="CustomShape 65"/>
          <p:cNvSpPr/>
          <p:nvPr/>
        </p:nvSpPr>
        <p:spPr>
          <a:xfrm>
            <a:off x="1457280" y="4276800"/>
            <a:ext cx="56052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20%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5" name="CustomShape 66"/>
          <p:cNvSpPr/>
          <p:nvPr/>
        </p:nvSpPr>
        <p:spPr>
          <a:xfrm>
            <a:off x="1617120" y="2514960"/>
            <a:ext cx="295920" cy="245880"/>
          </a:xfrm>
          <a:prstGeom prst="ellipse">
            <a:avLst/>
          </a:prstGeom>
          <a:solidFill>
            <a:srgbClr val="2fb4e9"/>
          </a:solidFill>
          <a:ln w="3240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6" name="CustomShape 67"/>
          <p:cNvSpPr/>
          <p:nvPr/>
        </p:nvSpPr>
        <p:spPr>
          <a:xfrm>
            <a:off x="1581120" y="2533680"/>
            <a:ext cx="427320" cy="210960"/>
          </a:xfrm>
          <a:prstGeom prst="rect">
            <a:avLst/>
          </a:prstGeom>
          <a:noFill/>
          <a:ln>
            <a:noFill/>
          </a:ln>
          <a:scene3d>
            <a:camera prst="obliqueTopLeft"/>
            <a:lightRig dir="t" rig="threePt"/>
          </a:scene3d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b="1" lang="ru-RU" sz="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80%</a:t>
            </a:r>
            <a:endParaRPr b="0" lang="ru-RU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gpn_report</Template>
  <TotalTime>62450</TotalTime>
  <Application>LibreOffice/5.3.4.2$Windows_x86 LibreOffice_project/f82d347ccc0be322489bf7da61d7e4ad13fe2ff3</Application>
  <Words>627</Words>
  <Paragraphs>177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2016-03-22T08:58:44Z</dcterms:created>
  <dc:creator>Ленков Игорь Борисович</dc:creator>
  <dc:description/>
  <dc:language>ru-RU</dc:language>
  <cp:lastModifiedBy/>
  <dcterms:modified xsi:type="dcterms:W3CDTF">2018-03-29T14:14:48Z</dcterms:modified>
  <cp:revision>2484</cp:revision>
  <dc:subject/>
  <dc:title>Стратегия ООО «Газпромнефть-Региональные продажи до 2025 г.  Материал для обсуждения хх.04.2015 г.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